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29"/>
  </p:notesMasterIdLst>
  <p:sldIdLst>
    <p:sldId id="287" r:id="rId2"/>
    <p:sldId id="288" r:id="rId3"/>
    <p:sldId id="286" r:id="rId4"/>
    <p:sldId id="257" r:id="rId5"/>
    <p:sldId id="258" r:id="rId6"/>
    <p:sldId id="289" r:id="rId7"/>
    <p:sldId id="259" r:id="rId8"/>
    <p:sldId id="284" r:id="rId9"/>
    <p:sldId id="285" r:id="rId10"/>
    <p:sldId id="256" r:id="rId11"/>
    <p:sldId id="260" r:id="rId12"/>
    <p:sldId id="261" r:id="rId13"/>
    <p:sldId id="262" r:id="rId14"/>
    <p:sldId id="263" r:id="rId15"/>
    <p:sldId id="282" r:id="rId16"/>
    <p:sldId id="264" r:id="rId17"/>
    <p:sldId id="290" r:id="rId18"/>
    <p:sldId id="291" r:id="rId19"/>
    <p:sldId id="281" r:id="rId20"/>
    <p:sldId id="265" r:id="rId21"/>
    <p:sldId id="266" r:id="rId22"/>
    <p:sldId id="267" r:id="rId23"/>
    <p:sldId id="268" r:id="rId24"/>
    <p:sldId id="269" r:id="rId25"/>
    <p:sldId id="270" r:id="rId26"/>
    <p:sldId id="271" r:id="rId27"/>
    <p:sldId id="272"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47" autoAdjust="0"/>
    <p:restoredTop sz="94624" autoAdjust="0"/>
  </p:normalViewPr>
  <p:slideViewPr>
    <p:cSldViewPr>
      <p:cViewPr>
        <p:scale>
          <a:sx n="60" d="100"/>
          <a:sy n="60" d="100"/>
        </p:scale>
        <p:origin x="160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78DFD0D-CA55-4060-8A57-4F22E53BDA17}" type="datetimeFigureOut">
              <a:rPr lang="ar-IQ" smtClean="0"/>
              <a:t>29/07/1438</a:t>
            </a:fld>
            <a:endParaRPr lang="ar-IQ"/>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BF7E4C2-0A11-45F6-94C5-F749A533BA1D}" type="slidenum">
              <a:rPr lang="ar-IQ" smtClean="0"/>
              <a:t>‹#›</a:t>
            </a:fld>
            <a:endParaRPr lang="ar-IQ"/>
          </a:p>
        </p:txBody>
      </p:sp>
    </p:spTree>
    <p:extLst>
      <p:ext uri="{BB962C8B-B14F-4D97-AF65-F5344CB8AC3E}">
        <p14:creationId xmlns:p14="http://schemas.microsoft.com/office/powerpoint/2010/main" val="25962986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BF7E4C2-0A11-45F6-94C5-F749A533BA1D}" type="slidenum">
              <a:rPr lang="ar-IQ" smtClean="0"/>
              <a:t>2</a:t>
            </a:fld>
            <a:endParaRPr lang="ar-IQ"/>
          </a:p>
        </p:txBody>
      </p:sp>
    </p:spTree>
    <p:extLst>
      <p:ext uri="{BB962C8B-B14F-4D97-AF65-F5344CB8AC3E}">
        <p14:creationId xmlns:p14="http://schemas.microsoft.com/office/powerpoint/2010/main" val="3552041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29/07/1438</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pPr/>
              <a:t>29/07/1438</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spire\Desktop\&#1575;&#1604;&#1575;&#1606;&#1578;&#1581;&#1575;&#1604;\&#1575;&#1604;&#1575;&#1606;&#1578;&#1581;&#1575;&#1604;%20&#1575;&#1604;&#1593;&#1604;&#1605;&#1610;%20&#1571;&#1608;%20&#1575;&#1604;&#1587;&#1585;&#1602;&#1577;%20&#1575;&#1604;&#1593;&#1604;&#1605;&#1610;&#1577;%20-%20(Resolution360P-MP4).av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539552" y="4653136"/>
            <a:ext cx="7848872" cy="1440160"/>
          </a:xfrm>
        </p:spPr>
        <p:txBody>
          <a:bodyPr>
            <a:noAutofit/>
          </a:bodyPr>
          <a:lstStyle/>
          <a:p>
            <a:r>
              <a:rPr lang="ar-IQ" sz="3600" b="1" smtClean="0">
                <a:solidFill>
                  <a:schemeClr val="tx1"/>
                </a:solidFill>
              </a:rPr>
              <a:t>اعداد </a:t>
            </a:r>
          </a:p>
          <a:p>
            <a:r>
              <a:rPr lang="ar-IQ" sz="3600" b="1" smtClean="0">
                <a:solidFill>
                  <a:schemeClr val="tx1"/>
                </a:solidFill>
              </a:rPr>
              <a:t>المدرس </a:t>
            </a:r>
            <a:r>
              <a:rPr lang="en-US" sz="3600" b="1" smtClean="0">
                <a:solidFill>
                  <a:schemeClr val="tx1"/>
                </a:solidFill>
              </a:rPr>
              <a:t>/</a:t>
            </a:r>
            <a:r>
              <a:rPr lang="ar-IQ" sz="3600" b="1" smtClean="0">
                <a:solidFill>
                  <a:schemeClr val="tx1"/>
                </a:solidFill>
              </a:rPr>
              <a:t> سلام جاسم العزي </a:t>
            </a:r>
          </a:p>
          <a:p>
            <a:r>
              <a:rPr lang="ar-IQ" sz="3600" b="1" smtClean="0">
                <a:solidFill>
                  <a:schemeClr val="tx1"/>
                </a:solidFill>
              </a:rPr>
              <a:t>2017</a:t>
            </a:r>
            <a:endParaRPr lang="ar-IQ" sz="3600" b="1" dirty="0">
              <a:solidFill>
                <a:schemeClr val="tx1"/>
              </a:solidFill>
            </a:endParaRPr>
          </a:p>
        </p:txBody>
      </p:sp>
      <p:sp>
        <p:nvSpPr>
          <p:cNvPr id="3" name="عنوان 2"/>
          <p:cNvSpPr>
            <a:spLocks noGrp="1"/>
          </p:cNvSpPr>
          <p:nvPr>
            <p:ph type="ctrTitle"/>
          </p:nvPr>
        </p:nvSpPr>
        <p:spPr>
          <a:xfrm>
            <a:off x="349188" y="3284984"/>
            <a:ext cx="8229600" cy="1368152"/>
          </a:xfrm>
          <a:solidFill>
            <a:schemeClr val="accent2">
              <a:lumMod val="20000"/>
              <a:lumOff val="80000"/>
            </a:schemeClr>
          </a:solidFill>
        </p:spPr>
        <p:txBody>
          <a:bodyPr>
            <a:noAutofit/>
          </a:bodyPr>
          <a:lstStyle/>
          <a:p>
            <a:r>
              <a:rPr lang="ar-IQ" b="1" dirty="0" smtClean="0">
                <a:solidFill>
                  <a:schemeClr val="tx1"/>
                </a:solidFill>
              </a:rPr>
              <a:t>الانتحال والسرقة في المجتمع الاكاديمي </a:t>
            </a:r>
            <a:endParaRPr lang="ar-IQ" b="1" dirty="0">
              <a:solidFill>
                <a:schemeClr val="tx1"/>
              </a:solidFill>
            </a:endParaRPr>
          </a:p>
        </p:txBody>
      </p:sp>
      <p:sp>
        <p:nvSpPr>
          <p:cNvPr id="4" name="مستطيل 3"/>
          <p:cNvSpPr/>
          <p:nvPr/>
        </p:nvSpPr>
        <p:spPr>
          <a:xfrm>
            <a:off x="5292080" y="116632"/>
            <a:ext cx="3722712" cy="1296144"/>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IQ" sz="2400" dirty="0" smtClean="0">
                <a:solidFill>
                  <a:schemeClr val="tx1"/>
                </a:solidFill>
              </a:rPr>
              <a:t>وزارة التعليم العالي والبحث العلمي </a:t>
            </a:r>
          </a:p>
          <a:p>
            <a:pPr algn="ctr"/>
            <a:r>
              <a:rPr lang="ar-IQ" sz="2400" dirty="0" smtClean="0">
                <a:solidFill>
                  <a:schemeClr val="tx1"/>
                </a:solidFill>
              </a:rPr>
              <a:t>جــامعــــــــــــــــــــــــــــــــة ديالى </a:t>
            </a:r>
          </a:p>
          <a:p>
            <a:pPr algn="ctr"/>
            <a:r>
              <a:rPr lang="ar-IQ" sz="2400" dirty="0" smtClean="0">
                <a:solidFill>
                  <a:schemeClr val="tx1"/>
                </a:solidFill>
              </a:rPr>
              <a:t>الأمانـــــــة العامة للمكتبة المركزية</a:t>
            </a:r>
            <a:endParaRPr lang="ar-IQ" sz="2400" dirty="0">
              <a:solidFill>
                <a:schemeClr val="tx1"/>
              </a:solidFill>
            </a:endParaRPr>
          </a:p>
        </p:txBody>
      </p:sp>
      <p:sp>
        <p:nvSpPr>
          <p:cNvPr id="7" name="مستطيل 6"/>
          <p:cNvSpPr/>
          <p:nvPr/>
        </p:nvSpPr>
        <p:spPr>
          <a:xfrm>
            <a:off x="637220" y="1812722"/>
            <a:ext cx="775120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7200" b="1" dirty="0" smtClean="0"/>
              <a:t>اخلاقيات البحث العلمي</a:t>
            </a:r>
            <a:endParaRPr lang="ar-IQ" sz="7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467544" y="764704"/>
            <a:ext cx="8424936" cy="5832648"/>
          </a:xfrm>
        </p:spPr>
        <p:txBody>
          <a:bodyPr>
            <a:noAutofit/>
          </a:bodyPr>
          <a:lstStyle/>
          <a:p>
            <a:pPr algn="just">
              <a:lnSpc>
                <a:spcPct val="200000"/>
              </a:lnSpc>
            </a:pPr>
            <a:r>
              <a:rPr lang="ar-IQ" sz="2400" b="1" dirty="0" smtClean="0">
                <a:solidFill>
                  <a:schemeClr val="tx1"/>
                </a:solidFill>
              </a:rPr>
              <a:t>هو اعادة صياغة المعلومات </a:t>
            </a:r>
            <a:r>
              <a:rPr lang="ar-IQ" sz="2400" b="1" dirty="0" err="1" smtClean="0">
                <a:solidFill>
                  <a:schemeClr val="tx1"/>
                </a:solidFill>
              </a:rPr>
              <a:t>والافكار</a:t>
            </a:r>
            <a:r>
              <a:rPr lang="ar-IQ" sz="2400" b="1" dirty="0" smtClean="0">
                <a:solidFill>
                  <a:schemeClr val="tx1"/>
                </a:solidFill>
              </a:rPr>
              <a:t> والنظريات التي يتم الرجوع اليها في مصدر ما </a:t>
            </a:r>
            <a:r>
              <a:rPr lang="ar-IQ" sz="2400" b="1" dirty="0" smtClean="0">
                <a:solidFill>
                  <a:srgbClr val="FFFF00"/>
                </a:solidFill>
              </a:rPr>
              <a:t>والتي ترتبط بشكل او </a:t>
            </a:r>
            <a:r>
              <a:rPr lang="ar-IQ" sz="2400" b="1" dirty="0" err="1" smtClean="0">
                <a:solidFill>
                  <a:srgbClr val="FFFF00"/>
                </a:solidFill>
              </a:rPr>
              <a:t>باخر</a:t>
            </a:r>
            <a:r>
              <a:rPr lang="ar-IQ" sz="2400" b="1" dirty="0" smtClean="0">
                <a:solidFill>
                  <a:srgbClr val="FFFF00"/>
                </a:solidFill>
              </a:rPr>
              <a:t> بموضوع البحث الجديد والتي بدورها بدورها تثبت وتؤيد فكرة ما يتبناه الباحث في </a:t>
            </a:r>
            <a:r>
              <a:rPr lang="ar-IQ" sz="2400" b="1" dirty="0" err="1" smtClean="0">
                <a:solidFill>
                  <a:srgbClr val="FFFF00"/>
                </a:solidFill>
              </a:rPr>
              <a:t>بحثة</a:t>
            </a:r>
            <a:r>
              <a:rPr lang="ar-IQ" sz="2400" b="1" dirty="0" smtClean="0">
                <a:solidFill>
                  <a:srgbClr val="FFFF00"/>
                </a:solidFill>
              </a:rPr>
              <a:t>  او تفند او تدحض فكرة اخرى </a:t>
            </a:r>
            <a:r>
              <a:rPr lang="ar-IQ" sz="2400" b="1" dirty="0" err="1" smtClean="0">
                <a:solidFill>
                  <a:srgbClr val="FFFF00"/>
                </a:solidFill>
              </a:rPr>
              <a:t>لايويدها</a:t>
            </a:r>
            <a:r>
              <a:rPr lang="ar-IQ" sz="2400" b="1" dirty="0" smtClean="0">
                <a:solidFill>
                  <a:srgbClr val="FFFF00"/>
                </a:solidFill>
              </a:rPr>
              <a:t> </a:t>
            </a:r>
            <a:r>
              <a:rPr lang="ar-IQ" sz="2400" b="1" dirty="0" err="1" smtClean="0">
                <a:solidFill>
                  <a:srgbClr val="FFFF00"/>
                </a:solidFill>
              </a:rPr>
              <a:t>الباحث .</a:t>
            </a:r>
            <a:endParaRPr lang="ar-IQ" sz="2400" b="1" dirty="0" smtClean="0">
              <a:solidFill>
                <a:srgbClr val="FFFF00"/>
              </a:solidFill>
            </a:endParaRPr>
          </a:p>
          <a:p>
            <a:pPr algn="just">
              <a:lnSpc>
                <a:spcPct val="200000"/>
              </a:lnSpc>
            </a:pPr>
            <a:r>
              <a:rPr lang="ar-IQ" b="1" u="sng" dirty="0" smtClean="0">
                <a:solidFill>
                  <a:srgbClr val="FF0000"/>
                </a:solidFill>
              </a:rPr>
              <a:t>اعادة الصياغة </a:t>
            </a:r>
            <a:r>
              <a:rPr lang="ar-IQ" b="1" u="sng" dirty="0" err="1" smtClean="0">
                <a:solidFill>
                  <a:srgbClr val="FF0000"/>
                </a:solidFill>
              </a:rPr>
              <a:t>تعني :</a:t>
            </a:r>
            <a:endParaRPr lang="ar-IQ" b="1" u="sng" dirty="0" smtClean="0">
              <a:solidFill>
                <a:srgbClr val="FF0000"/>
              </a:solidFill>
            </a:endParaRPr>
          </a:p>
          <a:p>
            <a:pPr algn="just">
              <a:lnSpc>
                <a:spcPct val="150000"/>
              </a:lnSpc>
            </a:pPr>
            <a:r>
              <a:rPr lang="ar-IQ" sz="2400" b="1" dirty="0" smtClean="0">
                <a:solidFill>
                  <a:schemeClr val="tx1"/>
                </a:solidFill>
              </a:rPr>
              <a:t>عدم تكرار نفس الكلمات او </a:t>
            </a:r>
            <a:r>
              <a:rPr lang="ar-IQ" sz="2400" b="1" dirty="0" err="1" smtClean="0">
                <a:solidFill>
                  <a:schemeClr val="tx1"/>
                </a:solidFill>
              </a:rPr>
              <a:t>العبارات .</a:t>
            </a:r>
            <a:endParaRPr lang="ar-IQ" sz="2400" b="1" dirty="0" smtClean="0">
              <a:solidFill>
                <a:schemeClr val="tx1"/>
              </a:solidFill>
            </a:endParaRPr>
          </a:p>
          <a:p>
            <a:pPr algn="just">
              <a:lnSpc>
                <a:spcPct val="150000"/>
              </a:lnSpc>
            </a:pPr>
            <a:r>
              <a:rPr lang="ar-IQ" sz="2400" b="1" dirty="0" smtClean="0">
                <a:solidFill>
                  <a:schemeClr val="tx1"/>
                </a:solidFill>
              </a:rPr>
              <a:t>هو فهم واستيعاب المراد ايصاله </a:t>
            </a:r>
            <a:r>
              <a:rPr lang="ar-IQ" sz="2400" b="1" dirty="0" err="1" smtClean="0">
                <a:solidFill>
                  <a:schemeClr val="tx1"/>
                </a:solidFill>
              </a:rPr>
              <a:t>للاخرين</a:t>
            </a:r>
            <a:r>
              <a:rPr lang="ar-IQ" sz="2400" b="1" dirty="0" smtClean="0">
                <a:solidFill>
                  <a:schemeClr val="tx1"/>
                </a:solidFill>
              </a:rPr>
              <a:t> </a:t>
            </a:r>
            <a:r>
              <a:rPr lang="ar-IQ" sz="2400" b="1" dirty="0" err="1" smtClean="0">
                <a:solidFill>
                  <a:schemeClr val="tx1"/>
                </a:solidFill>
              </a:rPr>
              <a:t>.</a:t>
            </a:r>
            <a:endParaRPr lang="ar-IQ" sz="2400" b="1" dirty="0" smtClean="0">
              <a:solidFill>
                <a:schemeClr val="tx1"/>
              </a:solidFill>
            </a:endParaRPr>
          </a:p>
          <a:p>
            <a:pPr algn="just">
              <a:lnSpc>
                <a:spcPct val="150000"/>
              </a:lnSpc>
            </a:pPr>
            <a:r>
              <a:rPr lang="ar-IQ" sz="2400" b="1" dirty="0" smtClean="0">
                <a:solidFill>
                  <a:schemeClr val="tx1"/>
                </a:solidFill>
              </a:rPr>
              <a:t>التعبير عن ما كتب بطريقه </a:t>
            </a:r>
            <a:r>
              <a:rPr lang="ar-IQ" sz="2400" b="1" dirty="0" err="1" smtClean="0">
                <a:solidFill>
                  <a:schemeClr val="tx1"/>
                </a:solidFill>
              </a:rPr>
              <a:t>واسلوب</a:t>
            </a:r>
            <a:r>
              <a:rPr lang="ar-IQ" sz="2400" b="1" dirty="0" smtClean="0">
                <a:solidFill>
                  <a:schemeClr val="tx1"/>
                </a:solidFill>
              </a:rPr>
              <a:t> لغة الباحث الجديد </a:t>
            </a:r>
          </a:p>
          <a:p>
            <a:pPr algn="just">
              <a:lnSpc>
                <a:spcPct val="150000"/>
              </a:lnSpc>
            </a:pPr>
            <a:r>
              <a:rPr lang="ar-IQ" sz="2400" b="1" dirty="0" smtClean="0">
                <a:solidFill>
                  <a:schemeClr val="tx1"/>
                </a:solidFill>
              </a:rPr>
              <a:t>بشرط تقديم نفس المعنى وراء الكلمات والنظريات </a:t>
            </a:r>
            <a:endParaRPr lang="ar-IQ" sz="2400" b="1" dirty="0">
              <a:solidFill>
                <a:schemeClr val="tx1"/>
              </a:solidFill>
            </a:endParaRPr>
          </a:p>
        </p:txBody>
      </p:sp>
      <p:sp>
        <p:nvSpPr>
          <p:cNvPr id="2" name="عنوان 1"/>
          <p:cNvSpPr>
            <a:spLocks noGrp="1"/>
          </p:cNvSpPr>
          <p:nvPr>
            <p:ph type="ctrTitle"/>
          </p:nvPr>
        </p:nvSpPr>
        <p:spPr>
          <a:xfrm>
            <a:off x="2987824" y="0"/>
            <a:ext cx="6156176" cy="908720"/>
          </a:xfrm>
        </p:spPr>
        <p:txBody>
          <a:bodyPr>
            <a:normAutofit fontScale="90000"/>
          </a:bodyPr>
          <a:lstStyle/>
          <a:p>
            <a:r>
              <a:rPr lang="ar-IQ" b="1" dirty="0" smtClean="0">
                <a:solidFill>
                  <a:srgbClr val="FF0000"/>
                </a:solidFill>
              </a:rPr>
              <a:t>فكرة </a:t>
            </a:r>
            <a:r>
              <a:rPr lang="ar-IQ" b="1" dirty="0" err="1" smtClean="0">
                <a:solidFill>
                  <a:srgbClr val="FF0000"/>
                </a:solidFill>
              </a:rPr>
              <a:t>الاستشهاد  :</a:t>
            </a:r>
            <a:r>
              <a:rPr lang="ar-IQ" b="1" dirty="0" smtClean="0">
                <a:solidFill>
                  <a:srgbClr val="FF0000"/>
                </a:solidFill>
              </a:rPr>
              <a:t> </a:t>
            </a:r>
            <a:r>
              <a:rPr lang="en-US" b="1" dirty="0" smtClean="0">
                <a:solidFill>
                  <a:srgbClr val="FF0000"/>
                </a:solidFill>
              </a:rPr>
              <a:t>Citation</a:t>
            </a:r>
            <a:r>
              <a:rPr lang="ar-IQ" b="1" dirty="0" smtClean="0">
                <a:solidFill>
                  <a:srgbClr val="FF0000"/>
                </a:solidFill>
              </a:rPr>
              <a:t> </a:t>
            </a:r>
            <a:r>
              <a:rPr lang="ar-IQ" b="1" dirty="0" err="1" smtClean="0">
                <a:solidFill>
                  <a:srgbClr val="FF0000"/>
                </a:solidFill>
              </a:rPr>
              <a:t>:</a:t>
            </a:r>
            <a:r>
              <a:rPr lang="ar-IQ" b="1" dirty="0" smtClean="0">
                <a:solidFill>
                  <a:srgbClr val="FF0000"/>
                </a:solidFill>
              </a:rPr>
              <a:t> </a:t>
            </a:r>
            <a:endParaRPr lang="ar-IQ"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gn="just">
              <a:lnSpc>
                <a:spcPct val="170000"/>
              </a:lnSpc>
            </a:pPr>
            <a:r>
              <a:rPr lang="ar-IQ" sz="2800" b="1" dirty="0" smtClean="0">
                <a:solidFill>
                  <a:schemeClr val="tx1"/>
                </a:solidFill>
              </a:rPr>
              <a:t>ويقصد </a:t>
            </a:r>
            <a:r>
              <a:rPr lang="ar-IQ" sz="2800" b="1" dirty="0" err="1" smtClean="0">
                <a:solidFill>
                  <a:schemeClr val="tx1"/>
                </a:solidFill>
              </a:rPr>
              <a:t>به</a:t>
            </a:r>
            <a:r>
              <a:rPr lang="ar-IQ" sz="2800" b="1" dirty="0" smtClean="0">
                <a:solidFill>
                  <a:schemeClr val="tx1"/>
                </a:solidFill>
              </a:rPr>
              <a:t> عندما يقوم الباحث بتكرار نفس الكلمات ونفس الاسلوب اللغوي لشخص ما سواء كانت مكتوبة او منطوقة وبشكل حرفي دون تعديل فهو بذلك يعد النص </a:t>
            </a:r>
            <a:r>
              <a:rPr lang="ar-IQ" sz="2800" b="1" dirty="0" err="1" smtClean="0">
                <a:solidFill>
                  <a:schemeClr val="tx1"/>
                </a:solidFill>
              </a:rPr>
              <a:t>مقتبسا .</a:t>
            </a:r>
            <a:endParaRPr lang="ar-IQ" sz="2800" b="1" dirty="0">
              <a:solidFill>
                <a:schemeClr val="tx1"/>
              </a:solidFill>
            </a:endParaRPr>
          </a:p>
        </p:txBody>
      </p:sp>
      <p:sp>
        <p:nvSpPr>
          <p:cNvPr id="2" name="عنوان 1"/>
          <p:cNvSpPr>
            <a:spLocks noGrp="1"/>
          </p:cNvSpPr>
          <p:nvPr>
            <p:ph type="ctrTitle"/>
          </p:nvPr>
        </p:nvSpPr>
        <p:spPr>
          <a:xfrm>
            <a:off x="4283968" y="1484784"/>
            <a:ext cx="4618856" cy="1470025"/>
          </a:xfrm>
        </p:spPr>
        <p:txBody>
          <a:bodyPr/>
          <a:lstStyle/>
          <a:p>
            <a:r>
              <a:rPr lang="ar-IQ" b="1" dirty="0" err="1" smtClean="0">
                <a:solidFill>
                  <a:srgbClr val="FFFF00"/>
                </a:solidFill>
              </a:rPr>
              <a:t>الاقتباس :</a:t>
            </a:r>
            <a:r>
              <a:rPr lang="en-US" b="1" dirty="0" smtClean="0">
                <a:solidFill>
                  <a:srgbClr val="FFFF00"/>
                </a:solidFill>
              </a:rPr>
              <a:t>Quoting </a:t>
            </a:r>
            <a:endParaRPr lang="ar-IQ" b="1" dirty="0">
              <a:solidFill>
                <a:srgbClr val="FFFF00"/>
              </a:solidFill>
            </a:endParaRPr>
          </a:p>
        </p:txBody>
      </p:sp>
      <p:pic>
        <p:nvPicPr>
          <p:cNvPr id="4098" name="Picture 2" descr="C:\Users\Aspire\Desktop\سرقة علمي ةة.pdf1.jpg"/>
          <p:cNvPicPr>
            <a:picLocks noChangeAspect="1" noChangeArrowheads="1"/>
          </p:cNvPicPr>
          <p:nvPr/>
        </p:nvPicPr>
        <p:blipFill>
          <a:blip r:embed="rId2" cstate="print"/>
          <a:srcRect/>
          <a:stretch>
            <a:fillRect/>
          </a:stretch>
        </p:blipFill>
        <p:spPr bwMode="auto">
          <a:xfrm>
            <a:off x="251520" y="1124744"/>
            <a:ext cx="3203848" cy="191683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251520" y="1484784"/>
            <a:ext cx="8633048" cy="1600200"/>
          </a:xfrm>
        </p:spPr>
        <p:txBody>
          <a:bodyPr/>
          <a:lstStyle/>
          <a:p>
            <a:pPr algn="just">
              <a:lnSpc>
                <a:spcPct val="150000"/>
              </a:lnSpc>
            </a:pPr>
            <a:r>
              <a:rPr lang="ar-IQ" b="1" dirty="0" err="1" smtClean="0">
                <a:solidFill>
                  <a:srgbClr val="FFFF00"/>
                </a:solidFill>
              </a:rPr>
              <a:t>اولا </a:t>
            </a:r>
            <a:r>
              <a:rPr lang="ar-IQ" b="1" dirty="0" smtClean="0">
                <a:solidFill>
                  <a:srgbClr val="FFFF00"/>
                </a:solidFill>
              </a:rPr>
              <a:t>: الاقتباس </a:t>
            </a:r>
            <a:r>
              <a:rPr lang="ar-IQ" b="1" dirty="0" err="1" smtClean="0">
                <a:solidFill>
                  <a:srgbClr val="FFFF00"/>
                </a:solidFill>
              </a:rPr>
              <a:t>المباشر </a:t>
            </a:r>
            <a:r>
              <a:rPr lang="ar-IQ" b="1" dirty="0" smtClean="0">
                <a:solidFill>
                  <a:srgbClr val="FFFF00"/>
                </a:solidFill>
              </a:rPr>
              <a:t>: هو يحدث عندما يقوم باحث ما بنقل الافكار والمعلومات والبيانات بشكل حرفي بدون تغيير عن المصدر الاصلي </a:t>
            </a:r>
            <a:endParaRPr lang="ar-IQ" b="1" dirty="0">
              <a:solidFill>
                <a:srgbClr val="FFFF00"/>
              </a:solidFill>
            </a:endParaRPr>
          </a:p>
        </p:txBody>
      </p:sp>
      <p:sp>
        <p:nvSpPr>
          <p:cNvPr id="2" name="عنوان 1"/>
          <p:cNvSpPr>
            <a:spLocks noGrp="1"/>
          </p:cNvSpPr>
          <p:nvPr>
            <p:ph type="ctrTitle"/>
          </p:nvPr>
        </p:nvSpPr>
        <p:spPr>
          <a:xfrm>
            <a:off x="3455368" y="332656"/>
            <a:ext cx="5688632" cy="921345"/>
          </a:xfrm>
        </p:spPr>
        <p:txBody>
          <a:bodyPr/>
          <a:lstStyle/>
          <a:p>
            <a:r>
              <a:rPr lang="ar-IQ" b="1" dirty="0" smtClean="0">
                <a:solidFill>
                  <a:srgbClr val="FF0000"/>
                </a:solidFill>
              </a:rPr>
              <a:t>انواع </a:t>
            </a:r>
            <a:r>
              <a:rPr lang="ar-IQ" b="1" dirty="0" err="1" smtClean="0">
                <a:solidFill>
                  <a:srgbClr val="FF0000"/>
                </a:solidFill>
              </a:rPr>
              <a:t>الاقتباس :</a:t>
            </a:r>
            <a:endParaRPr lang="ar-IQ" b="1" dirty="0">
              <a:solidFill>
                <a:srgbClr val="FF0000"/>
              </a:solidFill>
            </a:endParaRPr>
          </a:p>
        </p:txBody>
      </p:sp>
      <p:sp>
        <p:nvSpPr>
          <p:cNvPr id="5" name="عنوان فرعي 3"/>
          <p:cNvSpPr txBox="1">
            <a:spLocks/>
          </p:cNvSpPr>
          <p:nvPr/>
        </p:nvSpPr>
        <p:spPr>
          <a:xfrm>
            <a:off x="323528" y="3212976"/>
            <a:ext cx="8604448" cy="1600200"/>
          </a:xfrm>
          <a:prstGeom prst="rect">
            <a:avLst/>
          </a:prstGeom>
        </p:spPr>
        <p:txBody>
          <a:bodyPr>
            <a:noAutofit/>
          </a:bodyPr>
          <a:lstStyle/>
          <a:p>
            <a:pPr marL="0" marR="0" lvl="0" indent="0" algn="just" defTabSz="914400" rtl="1" eaLnBrk="1" fontAlgn="auto" latinLnBrk="0" hangingPunct="1">
              <a:lnSpc>
                <a:spcPct val="150000"/>
              </a:lnSpc>
              <a:spcBef>
                <a:spcPts val="580"/>
              </a:spcBef>
              <a:spcAft>
                <a:spcPts val="0"/>
              </a:spcAft>
              <a:buClr>
                <a:schemeClr val="accent1"/>
              </a:buClr>
              <a:buSzPct val="85000"/>
              <a:buFont typeface="Wingdings 2"/>
              <a:buNone/>
              <a:tabLst/>
              <a:defRPr/>
            </a:pPr>
            <a:r>
              <a:rPr lang="ar-IQ" sz="2800" b="1" dirty="0" smtClean="0">
                <a:solidFill>
                  <a:srgbClr val="FF0000"/>
                </a:solidFill>
              </a:rPr>
              <a:t>شروط يجب مراعاتها عند الاقتباس </a:t>
            </a:r>
            <a:r>
              <a:rPr lang="ar-IQ" sz="2800" b="1" dirty="0" err="1" smtClean="0">
                <a:solidFill>
                  <a:srgbClr val="FF0000"/>
                </a:solidFill>
              </a:rPr>
              <a:t>المباشر :</a:t>
            </a:r>
            <a:endParaRPr lang="ar-IQ" sz="2800" b="1" dirty="0" smtClean="0">
              <a:solidFill>
                <a:srgbClr val="FF0000"/>
              </a:solidFill>
            </a:endParaRPr>
          </a:p>
          <a:p>
            <a:pPr marL="514350" marR="0" lvl="0" indent="-514350" algn="just" defTabSz="914400" rtl="1" eaLnBrk="1" fontAlgn="auto" latinLnBrk="0" hangingPunct="1">
              <a:lnSpc>
                <a:spcPct val="150000"/>
              </a:lnSpc>
              <a:spcBef>
                <a:spcPts val="580"/>
              </a:spcBef>
              <a:spcAft>
                <a:spcPts val="0"/>
              </a:spcAft>
              <a:buClr>
                <a:schemeClr val="accent1"/>
              </a:buClr>
              <a:buSzPct val="85000"/>
              <a:buFont typeface="+mj-lt"/>
              <a:buAutoNum type="arabicPeriod"/>
              <a:tabLst/>
              <a:defRPr/>
            </a:pPr>
            <a:r>
              <a:rPr kumimoji="0" lang="ar-IQ" sz="2400" b="1" i="0" u="none" strike="noStrike" kern="1200" cap="none" spc="0" normalizeH="0" baseline="0" noProof="0" dirty="0" err="1" smtClean="0">
                <a:ln>
                  <a:noFill/>
                </a:ln>
                <a:effectLst/>
                <a:uLnTx/>
                <a:uFillTx/>
                <a:latin typeface="+mn-lt"/>
                <a:ea typeface="+mn-ea"/>
                <a:cs typeface="+mn-cs"/>
              </a:rPr>
              <a:t>لايجوز</a:t>
            </a:r>
            <a:r>
              <a:rPr kumimoji="0" lang="ar-IQ" sz="2400" b="1" i="0" u="none" strike="noStrike" kern="1200" cap="none" spc="0" normalizeH="0" noProof="0" dirty="0" smtClean="0">
                <a:ln>
                  <a:noFill/>
                </a:ln>
                <a:effectLst/>
                <a:uLnTx/>
                <a:uFillTx/>
                <a:latin typeface="+mn-lt"/>
                <a:ea typeface="+mn-ea"/>
                <a:cs typeface="+mn-cs"/>
              </a:rPr>
              <a:t> الاكثار من الاقتباس المباشر ضمن البحث </a:t>
            </a:r>
            <a:r>
              <a:rPr kumimoji="0" lang="ar-IQ" sz="2400" b="1" i="0" u="none" strike="noStrike" kern="1200" cap="none" spc="0" normalizeH="0" noProof="0" dirty="0" err="1" smtClean="0">
                <a:ln>
                  <a:noFill/>
                </a:ln>
                <a:effectLst/>
                <a:uLnTx/>
                <a:uFillTx/>
                <a:latin typeface="+mn-lt"/>
                <a:ea typeface="+mn-ea"/>
                <a:cs typeface="+mn-cs"/>
              </a:rPr>
              <a:t>الواحد .</a:t>
            </a:r>
            <a:endParaRPr kumimoji="0" lang="ar-IQ" sz="2400" b="1" i="0" u="none" strike="noStrike" kern="1200" cap="none" spc="0" normalizeH="0" noProof="0" dirty="0" smtClean="0">
              <a:ln>
                <a:noFill/>
              </a:ln>
              <a:effectLst/>
              <a:uLnTx/>
              <a:uFillTx/>
              <a:latin typeface="+mn-lt"/>
              <a:ea typeface="+mn-ea"/>
              <a:cs typeface="+mn-cs"/>
            </a:endParaRPr>
          </a:p>
          <a:p>
            <a:pPr marL="514350" marR="0" lvl="0" indent="-514350" algn="just" defTabSz="914400" rtl="1" eaLnBrk="1" fontAlgn="auto" latinLnBrk="0" hangingPunct="1">
              <a:lnSpc>
                <a:spcPct val="150000"/>
              </a:lnSpc>
              <a:spcBef>
                <a:spcPts val="580"/>
              </a:spcBef>
              <a:spcAft>
                <a:spcPts val="0"/>
              </a:spcAft>
              <a:buClr>
                <a:schemeClr val="accent1"/>
              </a:buClr>
              <a:buSzPct val="85000"/>
              <a:buFont typeface="+mj-lt"/>
              <a:buAutoNum type="arabicPeriod"/>
              <a:tabLst/>
              <a:defRPr/>
            </a:pPr>
            <a:r>
              <a:rPr lang="ar-IQ" sz="2400" b="1" baseline="0" dirty="0" smtClean="0"/>
              <a:t>وضع</a:t>
            </a:r>
            <a:r>
              <a:rPr lang="ar-IQ" sz="2400" b="1" dirty="0" smtClean="0"/>
              <a:t> علامة الاقتباس بين النص </a:t>
            </a:r>
            <a:r>
              <a:rPr lang="ar-IQ" sz="2400" b="1" dirty="0" err="1" smtClean="0"/>
              <a:t>المقتبس .</a:t>
            </a:r>
            <a:endParaRPr lang="ar-IQ" sz="2400" b="1" dirty="0" smtClean="0"/>
          </a:p>
          <a:p>
            <a:pPr marL="514350" marR="0" lvl="0" indent="-514350" algn="just" defTabSz="914400" rtl="1" eaLnBrk="1" fontAlgn="auto" latinLnBrk="0" hangingPunct="1">
              <a:lnSpc>
                <a:spcPct val="150000"/>
              </a:lnSpc>
              <a:spcBef>
                <a:spcPts val="580"/>
              </a:spcBef>
              <a:spcAft>
                <a:spcPts val="0"/>
              </a:spcAft>
              <a:buClr>
                <a:schemeClr val="accent1"/>
              </a:buClr>
              <a:buSzPct val="85000"/>
              <a:buFont typeface="+mj-lt"/>
              <a:buAutoNum type="arabicPeriod"/>
              <a:tabLst/>
              <a:defRPr/>
            </a:pPr>
            <a:r>
              <a:rPr kumimoji="0" lang="ar-IQ" sz="2400" b="1" i="0" u="none" strike="noStrike" kern="1200" cap="none" spc="0" normalizeH="0" baseline="0" noProof="0" dirty="0" smtClean="0">
                <a:ln>
                  <a:noFill/>
                </a:ln>
                <a:effectLst/>
                <a:uLnTx/>
                <a:uFillTx/>
                <a:latin typeface="+mn-lt"/>
                <a:ea typeface="+mn-ea"/>
                <a:cs typeface="+mn-cs"/>
              </a:rPr>
              <a:t>اذ</a:t>
            </a:r>
            <a:r>
              <a:rPr kumimoji="0" lang="ar-IQ" sz="2400" b="1" i="0" u="none" strike="noStrike" kern="1200" cap="none" spc="0" normalizeH="0" noProof="0" dirty="0" smtClean="0">
                <a:ln>
                  <a:noFill/>
                </a:ln>
                <a:effectLst/>
                <a:uLnTx/>
                <a:uFillTx/>
                <a:latin typeface="+mn-lt"/>
                <a:ea typeface="+mn-ea"/>
                <a:cs typeface="+mn-cs"/>
              </a:rPr>
              <a:t> اراد الباحث </a:t>
            </a:r>
            <a:r>
              <a:rPr kumimoji="0" lang="ar-IQ" sz="2400" b="1" i="0" u="none" strike="noStrike" kern="1200" cap="none" spc="0" normalizeH="0" noProof="0" dirty="0" err="1" smtClean="0">
                <a:ln>
                  <a:noFill/>
                </a:ln>
                <a:effectLst/>
                <a:uLnTx/>
                <a:uFillTx/>
                <a:latin typeface="+mn-lt"/>
                <a:ea typeface="+mn-ea"/>
                <a:cs typeface="+mn-cs"/>
              </a:rPr>
              <a:t>حذوف</a:t>
            </a:r>
            <a:r>
              <a:rPr kumimoji="0" lang="ar-IQ" sz="2400" b="1" i="0" u="none" strike="noStrike" kern="1200" cap="none" spc="0" normalizeH="0" noProof="0" dirty="0" smtClean="0">
                <a:ln>
                  <a:noFill/>
                </a:ln>
                <a:effectLst/>
                <a:uLnTx/>
                <a:uFillTx/>
                <a:latin typeface="+mn-lt"/>
                <a:ea typeface="+mn-ea"/>
                <a:cs typeface="+mn-cs"/>
              </a:rPr>
              <a:t> بعض العبارات عليه استخدام علامة </a:t>
            </a:r>
            <a:r>
              <a:rPr kumimoji="0" lang="ar-IQ" sz="2400" b="1" i="0" u="none" strike="noStrike" kern="1200" cap="none" spc="0" normalizeH="0" noProof="0" dirty="0" err="1" smtClean="0">
                <a:ln>
                  <a:noFill/>
                </a:ln>
                <a:effectLst/>
                <a:uLnTx/>
                <a:uFillTx/>
                <a:latin typeface="+mn-lt"/>
                <a:ea typeface="+mn-ea"/>
                <a:cs typeface="+mn-cs"/>
              </a:rPr>
              <a:t>الحذف (......) .</a:t>
            </a:r>
            <a:endParaRPr kumimoji="0" lang="ar-IQ" sz="2400" b="1" i="0" u="none" strike="noStrike" kern="1200" cap="none" spc="0" normalizeH="0" noProof="0" dirty="0" smtClean="0">
              <a:ln>
                <a:noFill/>
              </a:ln>
              <a:effectLst/>
              <a:uLnTx/>
              <a:uFillTx/>
              <a:latin typeface="+mn-lt"/>
              <a:ea typeface="+mn-ea"/>
              <a:cs typeface="+mn-cs"/>
            </a:endParaRPr>
          </a:p>
          <a:p>
            <a:pPr marL="514350" marR="0" lvl="0" indent="-514350" algn="just" defTabSz="914400" rtl="1" eaLnBrk="1" fontAlgn="auto" latinLnBrk="0" hangingPunct="1">
              <a:lnSpc>
                <a:spcPct val="150000"/>
              </a:lnSpc>
              <a:spcBef>
                <a:spcPts val="580"/>
              </a:spcBef>
              <a:spcAft>
                <a:spcPts val="0"/>
              </a:spcAft>
              <a:buClr>
                <a:schemeClr val="accent1"/>
              </a:buClr>
              <a:buSzPct val="85000"/>
              <a:buFont typeface="+mj-lt"/>
              <a:buAutoNum type="arabicPeriod"/>
              <a:tabLst/>
              <a:defRPr/>
            </a:pPr>
            <a:r>
              <a:rPr lang="ar-IQ" sz="2400" b="1" baseline="0" dirty="0" smtClean="0"/>
              <a:t>اذ</a:t>
            </a:r>
            <a:r>
              <a:rPr lang="ar-IQ" sz="2400" b="1" dirty="0" smtClean="0"/>
              <a:t> رغب الباحث </a:t>
            </a:r>
            <a:r>
              <a:rPr lang="ar-IQ" sz="2400" b="1" dirty="0" err="1" smtClean="0"/>
              <a:t>بالاضافة</a:t>
            </a:r>
            <a:r>
              <a:rPr lang="ar-IQ" sz="2400" b="1" dirty="0" smtClean="0"/>
              <a:t> الى الاقتباس عليه وضع معقوفتين  </a:t>
            </a:r>
            <a:r>
              <a:rPr lang="en-US" sz="2400" b="1" dirty="0" smtClean="0"/>
              <a:t>[        ]</a:t>
            </a:r>
            <a:endParaRPr kumimoji="0" lang="ar-IQ" sz="2400" b="1"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gn="just">
              <a:lnSpc>
                <a:spcPct val="170000"/>
              </a:lnSpc>
            </a:pPr>
            <a:r>
              <a:rPr lang="ar-IQ" sz="2800" dirty="0" smtClean="0">
                <a:solidFill>
                  <a:schemeClr val="tx1"/>
                </a:solidFill>
              </a:rPr>
              <a:t>ويسمى بالتمثيل المعرفي وهو عبارة عن اعادة صياغة </a:t>
            </a:r>
            <a:r>
              <a:rPr lang="ar-IQ" sz="2800" dirty="0" err="1" smtClean="0">
                <a:solidFill>
                  <a:schemeClr val="tx1"/>
                </a:solidFill>
              </a:rPr>
              <a:t>ماذكره</a:t>
            </a:r>
            <a:r>
              <a:rPr lang="ar-IQ" sz="2800" dirty="0" smtClean="0">
                <a:solidFill>
                  <a:schemeClr val="tx1"/>
                </a:solidFill>
              </a:rPr>
              <a:t> المؤلف الاصلي بشكل جديد تماما اي بمعنى انك تقرا البحث فقرة فقرة ثم تقوم بتلخيص ذلك والتعبير عنه بأسلوبك وطريقتك </a:t>
            </a:r>
            <a:r>
              <a:rPr lang="ar-IQ" sz="2800" dirty="0" err="1" smtClean="0">
                <a:solidFill>
                  <a:schemeClr val="tx1"/>
                </a:solidFill>
              </a:rPr>
              <a:t>الخاصة .</a:t>
            </a:r>
            <a:endParaRPr lang="ar-IQ" sz="2800" dirty="0" smtClean="0">
              <a:solidFill>
                <a:schemeClr val="tx1"/>
              </a:solidFill>
            </a:endParaRPr>
          </a:p>
          <a:p>
            <a:pPr>
              <a:lnSpc>
                <a:spcPct val="170000"/>
              </a:lnSpc>
            </a:pPr>
            <a:endParaRPr lang="ar-IQ" sz="2800" b="1" dirty="0">
              <a:solidFill>
                <a:schemeClr val="tx1"/>
              </a:solidFill>
            </a:endParaRPr>
          </a:p>
        </p:txBody>
      </p:sp>
      <p:sp>
        <p:nvSpPr>
          <p:cNvPr id="2" name="عنوان 1"/>
          <p:cNvSpPr>
            <a:spLocks noGrp="1"/>
          </p:cNvSpPr>
          <p:nvPr>
            <p:ph type="ctrTitle"/>
          </p:nvPr>
        </p:nvSpPr>
        <p:spPr>
          <a:xfrm>
            <a:off x="4139952" y="1505930"/>
            <a:ext cx="4824536" cy="1470025"/>
          </a:xfrm>
        </p:spPr>
        <p:txBody>
          <a:bodyPr>
            <a:normAutofit/>
          </a:bodyPr>
          <a:lstStyle/>
          <a:p>
            <a:pPr algn="r"/>
            <a:r>
              <a:rPr lang="ar-IQ" sz="2800" b="1" dirty="0" err="1" smtClean="0">
                <a:solidFill>
                  <a:srgbClr val="FFFF00"/>
                </a:solidFill>
              </a:rPr>
              <a:t>ثانيا </a:t>
            </a:r>
            <a:r>
              <a:rPr lang="ar-IQ" sz="2800" b="1" dirty="0" smtClean="0">
                <a:solidFill>
                  <a:srgbClr val="FFFF00"/>
                </a:solidFill>
              </a:rPr>
              <a:t>:الاقتباس غير </a:t>
            </a:r>
            <a:r>
              <a:rPr lang="ar-IQ" sz="2800" b="1" dirty="0" err="1" smtClean="0">
                <a:solidFill>
                  <a:srgbClr val="FFFF00"/>
                </a:solidFill>
              </a:rPr>
              <a:t>المباشر </a:t>
            </a:r>
            <a:r>
              <a:rPr lang="ar-IQ" sz="3200" b="1" dirty="0" err="1" smtClean="0">
                <a:solidFill>
                  <a:srgbClr val="FFFF00"/>
                </a:solidFill>
              </a:rPr>
              <a:t>:</a:t>
            </a:r>
            <a:endParaRPr lang="ar-IQ" sz="3200" b="1" dirty="0">
              <a:solidFill>
                <a:srgbClr val="FFFF00"/>
              </a:solidFill>
            </a:endParaRPr>
          </a:p>
        </p:txBody>
      </p:sp>
      <p:pic>
        <p:nvPicPr>
          <p:cNvPr id="5122" name="Picture 2" descr="C:\Users\Aspire\Desktop\pic.jpg"/>
          <p:cNvPicPr>
            <a:picLocks noChangeAspect="1" noChangeArrowheads="1"/>
          </p:cNvPicPr>
          <p:nvPr/>
        </p:nvPicPr>
        <p:blipFill>
          <a:blip r:embed="rId2" cstate="print"/>
          <a:srcRect/>
          <a:stretch>
            <a:fillRect/>
          </a:stretch>
        </p:blipFill>
        <p:spPr bwMode="auto">
          <a:xfrm>
            <a:off x="0" y="188640"/>
            <a:ext cx="4067944" cy="31254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marL="514350" indent="-514350" algn="just">
              <a:lnSpc>
                <a:spcPct val="170000"/>
              </a:lnSpc>
              <a:buFont typeface="+mj-lt"/>
              <a:buAutoNum type="arabicPeriod"/>
            </a:pPr>
            <a:r>
              <a:rPr lang="ar-IQ" sz="2800" b="1" dirty="0" smtClean="0">
                <a:solidFill>
                  <a:schemeClr val="tx1"/>
                </a:solidFill>
              </a:rPr>
              <a:t>اختبار الفكرة التي تتفق مع موضوع بحثه </a:t>
            </a:r>
            <a:r>
              <a:rPr lang="ar-IQ" sz="2800" b="1" dirty="0" err="1" smtClean="0">
                <a:solidFill>
                  <a:schemeClr val="tx1"/>
                </a:solidFill>
              </a:rPr>
              <a:t>وتويده</a:t>
            </a:r>
            <a:r>
              <a:rPr lang="ar-IQ" sz="2800" b="1" dirty="0" smtClean="0">
                <a:solidFill>
                  <a:schemeClr val="tx1"/>
                </a:solidFill>
              </a:rPr>
              <a:t> </a:t>
            </a:r>
            <a:r>
              <a:rPr lang="ar-IQ" sz="2800" b="1" dirty="0" err="1" smtClean="0">
                <a:solidFill>
                  <a:schemeClr val="tx1"/>
                </a:solidFill>
              </a:rPr>
              <a:t>.</a:t>
            </a:r>
            <a:endParaRPr lang="ar-IQ" sz="2800" b="1" dirty="0" smtClean="0">
              <a:solidFill>
                <a:schemeClr val="tx1"/>
              </a:solidFill>
            </a:endParaRPr>
          </a:p>
          <a:p>
            <a:pPr marL="514350" indent="-514350" algn="just">
              <a:lnSpc>
                <a:spcPct val="170000"/>
              </a:lnSpc>
              <a:buFont typeface="+mj-lt"/>
              <a:buAutoNum type="arabicPeriod"/>
            </a:pPr>
            <a:r>
              <a:rPr lang="ar-IQ" sz="2800" b="1" dirty="0" smtClean="0">
                <a:solidFill>
                  <a:schemeClr val="tx1"/>
                </a:solidFill>
              </a:rPr>
              <a:t>مراعاة تجنب تحريف المعنى </a:t>
            </a:r>
            <a:r>
              <a:rPr lang="ar-IQ" sz="2800" b="1" dirty="0" err="1" smtClean="0">
                <a:solidFill>
                  <a:schemeClr val="tx1"/>
                </a:solidFill>
              </a:rPr>
              <a:t>الحقيقي</a:t>
            </a:r>
            <a:r>
              <a:rPr lang="ar-IQ" sz="2800" b="1" dirty="0" smtClean="0">
                <a:solidFill>
                  <a:schemeClr val="tx1"/>
                </a:solidFill>
              </a:rPr>
              <a:t> </a:t>
            </a:r>
            <a:r>
              <a:rPr lang="ar-IQ" sz="2800" b="1" dirty="0" err="1" smtClean="0">
                <a:solidFill>
                  <a:schemeClr val="tx1"/>
                </a:solidFill>
              </a:rPr>
              <a:t>وخاصه</a:t>
            </a:r>
            <a:r>
              <a:rPr lang="ar-IQ" sz="2800" b="1" dirty="0" smtClean="0">
                <a:solidFill>
                  <a:schemeClr val="tx1"/>
                </a:solidFill>
              </a:rPr>
              <a:t> في حالة </a:t>
            </a:r>
            <a:r>
              <a:rPr lang="ar-IQ" sz="2800" b="1" dirty="0" err="1" smtClean="0">
                <a:solidFill>
                  <a:schemeClr val="tx1"/>
                </a:solidFill>
              </a:rPr>
              <a:t>الترجمه</a:t>
            </a:r>
            <a:r>
              <a:rPr lang="ar-IQ" sz="2800" b="1" dirty="0" smtClean="0">
                <a:solidFill>
                  <a:schemeClr val="tx1"/>
                </a:solidFill>
              </a:rPr>
              <a:t> </a:t>
            </a:r>
            <a:r>
              <a:rPr lang="ar-IQ" sz="2800" b="1" dirty="0" err="1" smtClean="0">
                <a:solidFill>
                  <a:schemeClr val="tx1"/>
                </a:solidFill>
              </a:rPr>
              <a:t>.</a:t>
            </a:r>
            <a:endParaRPr lang="ar-IQ" sz="2800" b="1" dirty="0" smtClean="0">
              <a:solidFill>
                <a:schemeClr val="tx1"/>
              </a:solidFill>
            </a:endParaRPr>
          </a:p>
          <a:p>
            <a:pPr marL="514350" indent="-514350" algn="just">
              <a:lnSpc>
                <a:spcPct val="170000"/>
              </a:lnSpc>
              <a:buFont typeface="+mj-lt"/>
              <a:buAutoNum type="arabicPeriod"/>
            </a:pPr>
            <a:r>
              <a:rPr lang="ar-IQ" sz="2800" b="1" dirty="0" smtClean="0">
                <a:solidFill>
                  <a:schemeClr val="tx1"/>
                </a:solidFill>
              </a:rPr>
              <a:t>المحافظة على سياق البحث العلمي والترابط بين </a:t>
            </a:r>
            <a:r>
              <a:rPr lang="ar-IQ" sz="2800" b="1" dirty="0" err="1" smtClean="0">
                <a:solidFill>
                  <a:schemeClr val="tx1"/>
                </a:solidFill>
              </a:rPr>
              <a:t>الجمل .</a:t>
            </a:r>
            <a:endParaRPr lang="ar-IQ" sz="2800" b="1" dirty="0">
              <a:solidFill>
                <a:schemeClr val="tx1"/>
              </a:solidFill>
            </a:endParaRPr>
          </a:p>
        </p:txBody>
      </p:sp>
      <p:sp>
        <p:nvSpPr>
          <p:cNvPr id="2" name="عنوان 1"/>
          <p:cNvSpPr>
            <a:spLocks noGrp="1"/>
          </p:cNvSpPr>
          <p:nvPr>
            <p:ph type="ctrTitle"/>
          </p:nvPr>
        </p:nvSpPr>
        <p:spPr/>
        <p:txBody>
          <a:bodyPr/>
          <a:lstStyle/>
          <a:p>
            <a:r>
              <a:rPr lang="ar-IQ" dirty="0" smtClean="0">
                <a:solidFill>
                  <a:srgbClr val="FFFF00"/>
                </a:solidFill>
              </a:rPr>
              <a:t>شروط يجب مراعاته في الاقتباس الغير </a:t>
            </a:r>
            <a:r>
              <a:rPr lang="ar-IQ" dirty="0" err="1" smtClean="0">
                <a:solidFill>
                  <a:srgbClr val="FFFF00"/>
                </a:solidFill>
              </a:rPr>
              <a:t>مباشر :</a:t>
            </a:r>
            <a:r>
              <a:rPr lang="ar-IQ" dirty="0" smtClean="0">
                <a:solidFill>
                  <a:srgbClr val="FFFF00"/>
                </a:solidFill>
              </a:rPr>
              <a:t> </a:t>
            </a:r>
            <a:endParaRPr lang="ar-IQ"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274638"/>
            <a:ext cx="7859216" cy="114300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5400" b="1" dirty="0" smtClean="0">
                <a:solidFill>
                  <a:schemeClr val="accent1">
                    <a:lumMod val="75000"/>
                  </a:schemeClr>
                </a:solidFill>
              </a:rPr>
              <a:t>متى تقتبس وتعيد </a:t>
            </a:r>
            <a:r>
              <a:rPr lang="ar-IQ" sz="5400" b="1" dirty="0" err="1" smtClean="0">
                <a:solidFill>
                  <a:schemeClr val="accent1">
                    <a:lumMod val="75000"/>
                  </a:schemeClr>
                </a:solidFill>
              </a:rPr>
              <a:t>الصياغه</a:t>
            </a:r>
            <a:r>
              <a:rPr lang="ar-IQ" sz="5400" b="1" dirty="0" smtClean="0">
                <a:solidFill>
                  <a:schemeClr val="accent1">
                    <a:lumMod val="75000"/>
                  </a:schemeClr>
                </a:solidFill>
              </a:rPr>
              <a:t> وتوجز</a:t>
            </a:r>
            <a:endParaRPr lang="ar-IQ" sz="5400" b="1" dirty="0">
              <a:solidFill>
                <a:schemeClr val="accent1">
                  <a:lumMod val="75000"/>
                </a:schemeClr>
              </a:solidFill>
            </a:endParaRPr>
          </a:p>
        </p:txBody>
      </p:sp>
      <p:sp>
        <p:nvSpPr>
          <p:cNvPr id="3" name="عنصر نائب للمحتوى 2"/>
          <p:cNvSpPr>
            <a:spLocks noGrp="1"/>
          </p:cNvSpPr>
          <p:nvPr>
            <p:ph sz="quarter" idx="1"/>
          </p:nvPr>
        </p:nvSpPr>
        <p:spPr/>
        <p:txBody>
          <a:bodyPr/>
          <a:lstStyle/>
          <a:p>
            <a:endParaRPr lang="ar-IQ"/>
          </a:p>
        </p:txBody>
      </p:sp>
      <p:pic>
        <p:nvPicPr>
          <p:cNvPr id="3074" name="Picture 2"/>
          <p:cNvPicPr>
            <a:picLocks noChangeAspect="1" noChangeArrowheads="1"/>
          </p:cNvPicPr>
          <p:nvPr/>
        </p:nvPicPr>
        <p:blipFill>
          <a:blip r:embed="rId2" cstate="print"/>
          <a:srcRect/>
          <a:stretch>
            <a:fillRect/>
          </a:stretch>
        </p:blipFill>
        <p:spPr bwMode="auto">
          <a:xfrm>
            <a:off x="1" y="1412776"/>
            <a:ext cx="9144000" cy="5445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924944"/>
            <a:ext cx="8640960" cy="3180928"/>
          </a:xfrm>
        </p:spPr>
        <p:txBody>
          <a:bodyPr>
            <a:noAutofit/>
          </a:bodyPr>
          <a:lstStyle/>
          <a:p>
            <a:pPr algn="just">
              <a:lnSpc>
                <a:spcPct val="170000"/>
              </a:lnSpc>
              <a:tabLst>
                <a:tab pos="88900" algn="l"/>
              </a:tabLst>
            </a:pPr>
            <a:r>
              <a:rPr lang="ar-IQ" sz="2400" b="1" dirty="0">
                <a:solidFill>
                  <a:srgbClr val="303030"/>
                </a:solidFill>
                <a:latin typeface="Arimo"/>
              </a:rPr>
              <a:t>السرقة الفكرية أو السرقة الأدبية، الانتحال والغش الأكاديمي كلها مسميات مختلفة لمعنى واحد </a:t>
            </a:r>
            <a:r>
              <a:rPr lang="ar-IQ" sz="2400" b="1" dirty="0">
                <a:solidFill>
                  <a:srgbClr val="FF0000"/>
                </a:solidFill>
                <a:latin typeface="Arimo"/>
              </a:rPr>
              <a:t>هو انتهاك حقوق المؤلف والاعتداء على الحق المعنوي للمؤلف أو الاعتداء على حق الأبوة على المصنفات والأعمال الفكرية</a:t>
            </a:r>
            <a:endParaRPr lang="ar-IQ" sz="2400" b="1" dirty="0" smtClean="0">
              <a:solidFill>
                <a:srgbClr val="FF0000"/>
              </a:solidFill>
            </a:endParaRPr>
          </a:p>
          <a:p>
            <a:pPr algn="just">
              <a:lnSpc>
                <a:spcPct val="170000"/>
              </a:lnSpc>
              <a:tabLst>
                <a:tab pos="88900" algn="l"/>
              </a:tabLst>
            </a:pPr>
            <a:r>
              <a:rPr lang="ar-IQ" sz="2400" b="1" dirty="0" smtClean="0">
                <a:solidFill>
                  <a:srgbClr val="FF0000"/>
                </a:solidFill>
              </a:rPr>
              <a:t>يعرف</a:t>
            </a:r>
            <a:r>
              <a:rPr lang="ar-IQ" sz="2400" b="1" dirty="0" smtClean="0">
                <a:solidFill>
                  <a:schemeClr val="tx1"/>
                </a:solidFill>
              </a:rPr>
              <a:t> </a:t>
            </a:r>
            <a:r>
              <a:rPr lang="ar-IQ" sz="2400" b="1" dirty="0" smtClean="0">
                <a:solidFill>
                  <a:schemeClr val="tx1"/>
                </a:solidFill>
              </a:rPr>
              <a:t>الانتحال العلمي بانه اخذ جهود الغير على سبيل الخفية .</a:t>
            </a:r>
          </a:p>
          <a:p>
            <a:pPr algn="just">
              <a:lnSpc>
                <a:spcPct val="170000"/>
              </a:lnSpc>
            </a:pPr>
            <a:r>
              <a:rPr lang="ar-IQ" sz="2400" b="1" dirty="0" smtClean="0">
                <a:solidFill>
                  <a:srgbClr val="FF0000"/>
                </a:solidFill>
              </a:rPr>
              <a:t>كما يعرف </a:t>
            </a:r>
            <a:r>
              <a:rPr lang="ar-IQ" sz="2400" b="1" dirty="0" smtClean="0">
                <a:solidFill>
                  <a:schemeClr val="tx1"/>
                </a:solidFill>
              </a:rPr>
              <a:t>المنتحل هو ذلك الشخص الذي يسرق افكار وكتابات </a:t>
            </a:r>
            <a:r>
              <a:rPr lang="ar-IQ" sz="2400" b="1" dirty="0" err="1" smtClean="0">
                <a:solidFill>
                  <a:schemeClr val="tx1"/>
                </a:solidFill>
              </a:rPr>
              <a:t>واسهامات</a:t>
            </a:r>
            <a:r>
              <a:rPr lang="ar-IQ" sz="2400" b="1" dirty="0" smtClean="0">
                <a:solidFill>
                  <a:schemeClr val="tx1"/>
                </a:solidFill>
              </a:rPr>
              <a:t> الاخرين ويقدمها على انها ملك خاص </a:t>
            </a:r>
            <a:r>
              <a:rPr lang="ar-IQ" sz="2400" b="1" dirty="0" err="1" smtClean="0">
                <a:solidFill>
                  <a:schemeClr val="tx1"/>
                </a:solidFill>
              </a:rPr>
              <a:t>به</a:t>
            </a:r>
            <a:r>
              <a:rPr lang="ar-IQ" sz="2400" b="1" dirty="0" smtClean="0">
                <a:solidFill>
                  <a:schemeClr val="tx1"/>
                </a:solidFill>
              </a:rPr>
              <a:t> </a:t>
            </a:r>
            <a:r>
              <a:rPr lang="ar-IQ" sz="2400" b="1" dirty="0" err="1" smtClean="0">
                <a:solidFill>
                  <a:schemeClr val="tx1"/>
                </a:solidFill>
              </a:rPr>
              <a:t>.</a:t>
            </a:r>
            <a:endParaRPr lang="ar-IQ" sz="2400" b="1" dirty="0">
              <a:solidFill>
                <a:schemeClr val="tx1"/>
              </a:solidFill>
            </a:endParaRPr>
          </a:p>
        </p:txBody>
      </p:sp>
      <p:sp>
        <p:nvSpPr>
          <p:cNvPr id="2" name="عنوان 1"/>
          <p:cNvSpPr>
            <a:spLocks noGrp="1"/>
          </p:cNvSpPr>
          <p:nvPr>
            <p:ph type="ctrTitle"/>
          </p:nvPr>
        </p:nvSpPr>
        <p:spPr>
          <a:xfrm>
            <a:off x="457200" y="1268760"/>
            <a:ext cx="8229600" cy="1470025"/>
          </a:xfrm>
        </p:spPr>
        <p:txBody>
          <a:bodyPr/>
          <a:lstStyle/>
          <a:p>
            <a:r>
              <a:rPr lang="ar-IQ" b="1" dirty="0" smtClean="0">
                <a:solidFill>
                  <a:srgbClr val="FFFF00"/>
                </a:solidFill>
              </a:rPr>
              <a:t>الانتحال او السرقة العلمية</a:t>
            </a:r>
            <a:endParaRPr lang="ar-IQ" b="1"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964488" cy="1143000"/>
          </a:xfrm>
          <a:solidFill>
            <a:schemeClr val="accent1">
              <a:lumMod val="60000"/>
              <a:lumOff val="40000"/>
            </a:schemeClr>
          </a:solidFill>
        </p:spPr>
        <p:txBody>
          <a:bodyPr>
            <a:normAutofit/>
          </a:bodyPr>
          <a:lstStyle/>
          <a:p>
            <a:pPr algn="r"/>
            <a:r>
              <a:rPr lang="ar-IQ" sz="2800" b="1" dirty="0" smtClean="0">
                <a:solidFill>
                  <a:srgbClr val="FFFF00"/>
                </a:solidFill>
              </a:rPr>
              <a:t>بعض الامثلة </a:t>
            </a:r>
            <a:r>
              <a:rPr lang="ar-IQ" sz="2800" b="1" dirty="0">
                <a:solidFill>
                  <a:srgbClr val="FFFF00"/>
                </a:solidFill>
              </a:rPr>
              <a:t>الشائعة للسرقة العلمية من أهمها:</a:t>
            </a:r>
            <a:r>
              <a:rPr lang="ar-IQ" sz="2800" dirty="0">
                <a:solidFill>
                  <a:srgbClr val="FFFF00"/>
                </a:solidFill>
              </a:rPr>
              <a:t/>
            </a:r>
            <a:br>
              <a:rPr lang="ar-IQ" sz="2800" dirty="0">
                <a:solidFill>
                  <a:srgbClr val="FFFF00"/>
                </a:solidFill>
              </a:rPr>
            </a:br>
            <a:endParaRPr lang="ar-IQ" sz="3200" dirty="0">
              <a:solidFill>
                <a:srgbClr val="FFFF00"/>
              </a:solidFill>
            </a:endParaRPr>
          </a:p>
        </p:txBody>
      </p:sp>
      <p:sp>
        <p:nvSpPr>
          <p:cNvPr id="3" name="عنصر نائب للمحتوى 2"/>
          <p:cNvSpPr>
            <a:spLocks noGrp="1"/>
          </p:cNvSpPr>
          <p:nvPr>
            <p:ph sz="quarter" idx="1"/>
          </p:nvPr>
        </p:nvSpPr>
        <p:spPr>
          <a:xfrm>
            <a:off x="251520" y="1700808"/>
            <a:ext cx="8712968" cy="4572000"/>
          </a:xfrm>
          <a:solidFill>
            <a:schemeClr val="accent2">
              <a:lumMod val="20000"/>
              <a:lumOff val="80000"/>
            </a:schemeClr>
          </a:solidFill>
        </p:spPr>
        <p:txBody>
          <a:bodyPr/>
          <a:lstStyle/>
          <a:p>
            <a:pPr fontAlgn="base"/>
            <a:r>
              <a:rPr lang="ar-IQ" b="1" dirty="0" smtClean="0"/>
              <a:t>نقل </a:t>
            </a:r>
            <a:r>
              <a:rPr lang="ar-IQ" b="1" dirty="0"/>
              <a:t>معلومات من الانترنت ونشرها أو إعادة استخدامها دون الإشارة إليها بعلامة الاقتباس؛</a:t>
            </a:r>
            <a:endParaRPr lang="ar-IQ" dirty="0"/>
          </a:p>
          <a:p>
            <a:pPr fontAlgn="base"/>
            <a:r>
              <a:rPr lang="ar-IQ" b="1" dirty="0"/>
              <a:t>إعادة صياغة أفكار أو معلومات من مواد منشورة أو مسموعة دون ذكر مصدرها الحقيقي؛</a:t>
            </a:r>
            <a:endParaRPr lang="ar-IQ" dirty="0"/>
          </a:p>
          <a:p>
            <a:pPr fontAlgn="base"/>
            <a:r>
              <a:rPr lang="ar-IQ" b="1" dirty="0"/>
              <a:t>تقديم أفكار في نفس الشكل والترتيب كما هي معروضة في مصدر آخر دون الإشارة إليه؛</a:t>
            </a:r>
            <a:endParaRPr lang="ar-IQ" dirty="0"/>
          </a:p>
          <a:p>
            <a:pPr fontAlgn="base"/>
            <a:r>
              <a:rPr lang="ar-IQ" b="1" dirty="0"/>
              <a:t>شراء نص من شخص آخر والادعاء بأنّه من تأليفك؛</a:t>
            </a:r>
            <a:endParaRPr lang="ar-IQ" dirty="0"/>
          </a:p>
          <a:p>
            <a:pPr fontAlgn="base"/>
            <a:r>
              <a:rPr lang="ar-IQ" b="1" dirty="0"/>
              <a:t>استخدام رسم أو صورة أو فكرة لشخص آخر دون الاستشهاد المناسب</a:t>
            </a:r>
            <a:endParaRPr lang="ar-IQ" dirty="0"/>
          </a:p>
          <a:p>
            <a:endParaRPr lang="ar-IQ" dirty="0"/>
          </a:p>
        </p:txBody>
      </p:sp>
    </p:spTree>
    <p:extLst>
      <p:ext uri="{BB962C8B-B14F-4D97-AF65-F5344CB8AC3E}">
        <p14:creationId xmlns:p14="http://schemas.microsoft.com/office/powerpoint/2010/main" val="904371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332656"/>
            <a:ext cx="8363272" cy="6264696"/>
          </a:xfrm>
          <a:solidFill>
            <a:schemeClr val="accent2">
              <a:lumMod val="20000"/>
              <a:lumOff val="80000"/>
            </a:schemeClr>
          </a:solidFill>
        </p:spPr>
        <p:txBody>
          <a:bodyPr>
            <a:normAutofit/>
          </a:bodyPr>
          <a:lstStyle/>
          <a:p>
            <a:pPr fontAlgn="base"/>
            <a:r>
              <a:rPr lang="ar-IQ" b="1" dirty="0" smtClean="0"/>
              <a:t>اعتماد </a:t>
            </a:r>
            <a:r>
              <a:rPr lang="ar-IQ" b="1" dirty="0"/>
              <a:t>أسلوب مشابه لأسلوب مؤلف آخر في متن البحث دون الإشارة إليه؛</a:t>
            </a:r>
            <a:endParaRPr lang="ar-IQ" dirty="0"/>
          </a:p>
          <a:p>
            <a:pPr fontAlgn="base"/>
            <a:r>
              <a:rPr lang="ar-IQ" b="1" dirty="0"/>
              <a:t>استخدام أسلوب شخص آخر بنقل الكلمات حرفياً دون الإشارة إلى العبارات المنقولة؛</a:t>
            </a:r>
            <a:endParaRPr lang="ar-IQ" dirty="0"/>
          </a:p>
          <a:p>
            <a:pPr fontAlgn="base"/>
            <a:r>
              <a:rPr lang="ar-IQ" b="1" dirty="0"/>
              <a:t>عدم صحة التوثيق عن طريق إغفال ذكر اسم المؤَلِف أو عنوان المؤَلَف أو مكان النشر أو دار النشر أو سنة أو بلد النشر.</a:t>
            </a:r>
            <a:endParaRPr lang="ar-IQ" dirty="0"/>
          </a:p>
          <a:p>
            <a:pPr fontAlgn="base"/>
            <a:r>
              <a:rPr lang="ar-IQ" b="1" dirty="0"/>
              <a:t>إسقاط بعض الكلمات عند النقل الحرفي للعبارات سواء تم ذلك بقصد أو من غير قصد؛</a:t>
            </a:r>
            <a:endParaRPr lang="ar-IQ" dirty="0"/>
          </a:p>
          <a:p>
            <a:pPr fontAlgn="base"/>
            <a:r>
              <a:rPr lang="ar-IQ" b="1" dirty="0"/>
              <a:t>تبني أفكار وكتابات بعض المؤلفين المعروفين دم دقتهم أو نقص أمانتهم العلمية أو تحيزهم؛</a:t>
            </a:r>
            <a:endParaRPr lang="ar-IQ" dirty="0"/>
          </a:p>
          <a:p>
            <a:pPr fontAlgn="base"/>
            <a:r>
              <a:rPr lang="ar-IQ" b="1" dirty="0"/>
              <a:t>استخدام مقالات الجرائد الموجهة للدعاية الحزبية أو </a:t>
            </a:r>
            <a:r>
              <a:rPr lang="ar-IQ" b="1" dirty="0" err="1"/>
              <a:t>الشعبوية</a:t>
            </a:r>
            <a:r>
              <a:rPr lang="ar-IQ" b="1" dirty="0"/>
              <a:t>، أو الكتابات التي نشرت تحت ظروف الحرب؛</a:t>
            </a:r>
            <a:endParaRPr lang="ar-IQ" dirty="0"/>
          </a:p>
          <a:p>
            <a:pPr fontAlgn="base"/>
            <a:r>
              <a:rPr lang="ar-IQ" b="1" dirty="0"/>
              <a:t>تضليل القارئ عن طريق إدراج مراجع في قائمة المراجع لم يتم استخدامها أصلاً في البحث؛</a:t>
            </a:r>
            <a:endParaRPr lang="ar-IQ" dirty="0"/>
          </a:p>
          <a:p>
            <a:endParaRPr lang="ar-IQ" dirty="0"/>
          </a:p>
        </p:txBody>
      </p:sp>
    </p:spTree>
    <p:extLst>
      <p:ext uri="{BB962C8B-B14F-4D97-AF65-F5344CB8AC3E}">
        <p14:creationId xmlns:p14="http://schemas.microsoft.com/office/powerpoint/2010/main" val="4102804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gn="just">
              <a:lnSpc>
                <a:spcPct val="170000"/>
              </a:lnSpc>
              <a:buFont typeface="Arial" pitchFamily="34" charset="0"/>
              <a:buChar char="•"/>
              <a:tabLst>
                <a:tab pos="88900" algn="l"/>
              </a:tabLst>
            </a:pPr>
            <a:r>
              <a:rPr lang="ar-IQ" sz="2800" b="1" dirty="0" smtClean="0">
                <a:solidFill>
                  <a:schemeClr val="tx1"/>
                </a:solidFill>
              </a:rPr>
              <a:t>نسب الافكار العلمية </a:t>
            </a:r>
            <a:r>
              <a:rPr lang="ar-IQ" sz="2800" b="1" dirty="0" err="1" smtClean="0">
                <a:solidFill>
                  <a:schemeClr val="tx1"/>
                </a:solidFill>
              </a:rPr>
              <a:t>لمبدعيها .</a:t>
            </a:r>
            <a:endParaRPr lang="ar-IQ" sz="2800" b="1" dirty="0" smtClean="0">
              <a:solidFill>
                <a:schemeClr val="tx1"/>
              </a:solidFill>
            </a:endParaRPr>
          </a:p>
          <a:p>
            <a:pPr algn="just">
              <a:lnSpc>
                <a:spcPct val="170000"/>
              </a:lnSpc>
              <a:buFont typeface="Arial" pitchFamily="34" charset="0"/>
              <a:buChar char="•"/>
              <a:tabLst>
                <a:tab pos="88900" algn="l"/>
              </a:tabLst>
            </a:pPr>
            <a:r>
              <a:rPr lang="ar-IQ" sz="2800" b="1" dirty="0" smtClean="0">
                <a:solidFill>
                  <a:schemeClr val="tx1"/>
                </a:solidFill>
              </a:rPr>
              <a:t>توثيق دقيق لمصادر </a:t>
            </a:r>
            <a:r>
              <a:rPr lang="ar-IQ" sz="2800" b="1" dirty="0" err="1" smtClean="0">
                <a:solidFill>
                  <a:schemeClr val="tx1"/>
                </a:solidFill>
              </a:rPr>
              <a:t>المعلومات .</a:t>
            </a:r>
            <a:endParaRPr lang="ar-IQ" sz="2800" b="1" dirty="0" smtClean="0">
              <a:solidFill>
                <a:schemeClr val="tx1"/>
              </a:solidFill>
            </a:endParaRPr>
          </a:p>
          <a:p>
            <a:pPr algn="just">
              <a:lnSpc>
                <a:spcPct val="170000"/>
              </a:lnSpc>
              <a:buFont typeface="Arial" pitchFamily="34" charset="0"/>
              <a:buChar char="•"/>
              <a:tabLst>
                <a:tab pos="88900" algn="l"/>
              </a:tabLst>
            </a:pPr>
            <a:r>
              <a:rPr lang="ar-IQ" sz="2800" b="1" dirty="0" smtClean="0">
                <a:solidFill>
                  <a:schemeClr val="tx1"/>
                </a:solidFill>
              </a:rPr>
              <a:t>اداة تسهل على القراء مراجعة ما ورد في البحث من افكار ومعلومات  الباحث </a:t>
            </a:r>
            <a:r>
              <a:rPr lang="ar-IQ" sz="2800" b="1" dirty="0" err="1" smtClean="0">
                <a:solidFill>
                  <a:schemeClr val="tx1"/>
                </a:solidFill>
              </a:rPr>
              <a:t>وافكار</a:t>
            </a:r>
            <a:r>
              <a:rPr lang="ar-IQ" sz="2800" b="1" dirty="0" smtClean="0">
                <a:solidFill>
                  <a:schemeClr val="tx1"/>
                </a:solidFill>
              </a:rPr>
              <a:t> الدراسات </a:t>
            </a:r>
            <a:r>
              <a:rPr lang="ar-IQ" sz="2800" b="1" dirty="0" err="1" smtClean="0">
                <a:solidFill>
                  <a:schemeClr val="tx1"/>
                </a:solidFill>
              </a:rPr>
              <a:t>الاخرى .</a:t>
            </a:r>
            <a:endParaRPr lang="ar-IQ" sz="2800" b="1" dirty="0">
              <a:solidFill>
                <a:schemeClr val="tx1"/>
              </a:solidFill>
            </a:endParaRPr>
          </a:p>
        </p:txBody>
      </p:sp>
      <p:sp>
        <p:nvSpPr>
          <p:cNvPr id="2" name="عنوان 1"/>
          <p:cNvSpPr>
            <a:spLocks noGrp="1"/>
          </p:cNvSpPr>
          <p:nvPr>
            <p:ph type="ctrTitle"/>
          </p:nvPr>
        </p:nvSpPr>
        <p:spPr/>
        <p:txBody>
          <a:bodyPr/>
          <a:lstStyle/>
          <a:p>
            <a:r>
              <a:rPr lang="ar-IQ" b="1" dirty="0" err="1" smtClean="0">
                <a:solidFill>
                  <a:srgbClr val="FFFF00"/>
                </a:solidFill>
              </a:rPr>
              <a:t>لماذ</a:t>
            </a:r>
            <a:r>
              <a:rPr lang="ar-IQ" b="1" dirty="0" smtClean="0">
                <a:solidFill>
                  <a:srgbClr val="FFFF00"/>
                </a:solidFill>
              </a:rPr>
              <a:t> الاهتمام بالسرقة العلمية</a:t>
            </a:r>
            <a:endParaRPr lang="ar-IQ" b="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79512" y="2975955"/>
            <a:ext cx="8712968" cy="3621397"/>
          </a:xfrm>
        </p:spPr>
        <p:txBody>
          <a:bodyPr>
            <a:normAutofit fontScale="40000" lnSpcReduction="20000"/>
          </a:bodyPr>
          <a:lstStyle/>
          <a:p>
            <a:pPr marL="457200" indent="-457200" algn="r">
              <a:buFont typeface="Arial" panose="020B0604020202020204" pitchFamily="34" charset="0"/>
              <a:buChar char="•"/>
            </a:pPr>
            <a:endParaRPr lang="ar-IQ" b="1" dirty="0" smtClean="0">
              <a:solidFill>
                <a:schemeClr val="tx1"/>
              </a:solidFill>
            </a:endParaRPr>
          </a:p>
          <a:p>
            <a:pPr marL="457200" indent="-457200" algn="r">
              <a:lnSpc>
                <a:spcPct val="160000"/>
              </a:lnSpc>
              <a:buFont typeface="Arial" panose="020B0604020202020204" pitchFamily="34" charset="0"/>
              <a:buChar char="•"/>
            </a:pPr>
            <a:r>
              <a:rPr lang="ar-IQ" sz="6000" b="1" dirty="0" smtClean="0">
                <a:solidFill>
                  <a:schemeClr val="tx1"/>
                </a:solidFill>
              </a:rPr>
              <a:t>ما هو الانتحال الاكاديمي .</a:t>
            </a:r>
          </a:p>
          <a:p>
            <a:pPr marL="457200" indent="-457200" algn="r">
              <a:lnSpc>
                <a:spcPct val="160000"/>
              </a:lnSpc>
              <a:buFont typeface="Arial" panose="020B0604020202020204" pitchFamily="34" charset="0"/>
              <a:buChar char="•"/>
            </a:pPr>
            <a:r>
              <a:rPr lang="ar-IQ" sz="6000" b="1" dirty="0" smtClean="0">
                <a:solidFill>
                  <a:schemeClr val="tx1"/>
                </a:solidFill>
              </a:rPr>
              <a:t>التعرف </a:t>
            </a:r>
            <a:r>
              <a:rPr lang="ar-IQ" sz="6000" b="1" dirty="0">
                <a:solidFill>
                  <a:schemeClr val="tx1"/>
                </a:solidFill>
              </a:rPr>
              <a:t>الممارسات الأكاديمية الصحيحة، وبيان مساهمة ذلك في التقليل من انتشار عمليات السرقة العلمية والانتحال التي قد تحدث بشكل غير متعمد من قبل الباحثين</a:t>
            </a:r>
            <a:r>
              <a:rPr lang="ar-IQ" sz="6000" b="1" dirty="0" smtClean="0">
                <a:solidFill>
                  <a:schemeClr val="tx1"/>
                </a:solidFill>
              </a:rPr>
              <a:t>.</a:t>
            </a:r>
          </a:p>
          <a:p>
            <a:pPr marL="457200" indent="-457200" algn="r">
              <a:lnSpc>
                <a:spcPct val="160000"/>
              </a:lnSpc>
              <a:buFont typeface="Arial" panose="020B0604020202020204" pitchFamily="34" charset="0"/>
              <a:buChar char="•"/>
            </a:pPr>
            <a:r>
              <a:rPr lang="ar-IQ" sz="6000" b="1" dirty="0">
                <a:solidFill>
                  <a:schemeClr val="tx1"/>
                </a:solidFill>
              </a:rPr>
              <a:t>التعرف على الأنواع الأكثر انتشارا للسرقات العلمية، وبيان كيفية التمييز بينها وبين الصور الأخرى الموافقة لمنهجية البحث </a:t>
            </a:r>
            <a:r>
              <a:rPr lang="ar-IQ" sz="6000" b="1" dirty="0" smtClean="0">
                <a:solidFill>
                  <a:schemeClr val="tx1"/>
                </a:solidFill>
              </a:rPr>
              <a:t>العلمي</a:t>
            </a:r>
          </a:p>
          <a:p>
            <a:pPr algn="r"/>
            <a:endParaRPr lang="ar-IQ" b="1" dirty="0" smtClean="0">
              <a:solidFill>
                <a:schemeClr val="tx1"/>
              </a:solidFill>
            </a:endParaRPr>
          </a:p>
          <a:p>
            <a:pPr algn="r"/>
            <a:endParaRPr lang="ar-IQ" dirty="0">
              <a:solidFill>
                <a:schemeClr val="tx1"/>
              </a:solidFill>
            </a:endParaRPr>
          </a:p>
        </p:txBody>
      </p:sp>
      <p:sp>
        <p:nvSpPr>
          <p:cNvPr id="3" name="عنوان 2"/>
          <p:cNvSpPr>
            <a:spLocks noGrp="1"/>
          </p:cNvSpPr>
          <p:nvPr>
            <p:ph type="ctrTitle"/>
          </p:nvPr>
        </p:nvSpPr>
        <p:spPr/>
        <p:txBody>
          <a:bodyPr/>
          <a:lstStyle/>
          <a:p>
            <a:r>
              <a:rPr lang="ar-IQ" dirty="0" smtClean="0"/>
              <a:t>نطمح ان تخرج المحاضرة بالاتي :</a:t>
            </a:r>
            <a:endParaRPr lang="ar-IQ" dirty="0"/>
          </a:p>
        </p:txBody>
      </p:sp>
    </p:spTree>
    <p:extLst>
      <p:ext uri="{BB962C8B-B14F-4D97-AF65-F5344CB8AC3E}">
        <p14:creationId xmlns:p14="http://schemas.microsoft.com/office/powerpoint/2010/main" val="2136427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gn="just">
              <a:lnSpc>
                <a:spcPct val="170000"/>
              </a:lnSpc>
            </a:pPr>
            <a:r>
              <a:rPr lang="ar-IQ" sz="2800" b="1" dirty="0" smtClean="0">
                <a:solidFill>
                  <a:srgbClr val="FF0000"/>
                </a:solidFill>
              </a:rPr>
              <a:t>الانتحال العلمي </a:t>
            </a:r>
            <a:r>
              <a:rPr lang="ar-IQ" sz="2800" b="1" dirty="0" err="1" smtClean="0">
                <a:solidFill>
                  <a:srgbClr val="FF0000"/>
                </a:solidFill>
              </a:rPr>
              <a:t>المباشر </a:t>
            </a:r>
            <a:r>
              <a:rPr lang="ar-IQ" sz="2800" b="1" dirty="0" smtClean="0">
                <a:solidFill>
                  <a:srgbClr val="FF0000"/>
                </a:solidFill>
              </a:rPr>
              <a:t>: </a:t>
            </a:r>
            <a:r>
              <a:rPr lang="ar-IQ" sz="2800" b="1" dirty="0" smtClean="0">
                <a:solidFill>
                  <a:schemeClr val="tx1"/>
                </a:solidFill>
              </a:rPr>
              <a:t>ويقصد </a:t>
            </a:r>
            <a:r>
              <a:rPr lang="ar-IQ" sz="2800" b="1" dirty="0" err="1" smtClean="0">
                <a:solidFill>
                  <a:schemeClr val="tx1"/>
                </a:solidFill>
              </a:rPr>
              <a:t>به</a:t>
            </a:r>
            <a:r>
              <a:rPr lang="ar-IQ" sz="2800" b="1" dirty="0" smtClean="0">
                <a:solidFill>
                  <a:schemeClr val="tx1"/>
                </a:solidFill>
              </a:rPr>
              <a:t> نسخ كلمة بكلمة لنص او جزء منه </a:t>
            </a:r>
            <a:r>
              <a:rPr lang="ar-IQ" sz="2800" b="1" dirty="0" err="1" smtClean="0">
                <a:solidFill>
                  <a:schemeClr val="tx1"/>
                </a:solidFill>
              </a:rPr>
              <a:t>ماخوذ</a:t>
            </a:r>
            <a:r>
              <a:rPr lang="ar-IQ" sz="2800" b="1" dirty="0" smtClean="0">
                <a:solidFill>
                  <a:schemeClr val="tx1"/>
                </a:solidFill>
              </a:rPr>
              <a:t> من شخص اخر دون الاشارة الى ملكيته الشخص الاصلي او دون وضع اشارة </a:t>
            </a:r>
            <a:r>
              <a:rPr lang="ar-IQ" sz="2800" b="1" dirty="0" err="1" smtClean="0">
                <a:solidFill>
                  <a:schemeClr val="tx1"/>
                </a:solidFill>
              </a:rPr>
              <a:t>اقتباس .</a:t>
            </a:r>
            <a:endParaRPr lang="ar-IQ" sz="2800" b="1" dirty="0">
              <a:solidFill>
                <a:schemeClr val="tx1"/>
              </a:solidFill>
            </a:endParaRPr>
          </a:p>
        </p:txBody>
      </p:sp>
      <p:sp>
        <p:nvSpPr>
          <p:cNvPr id="2" name="عنوان 1"/>
          <p:cNvSpPr>
            <a:spLocks noGrp="1"/>
          </p:cNvSpPr>
          <p:nvPr>
            <p:ph type="ctrTitle"/>
          </p:nvPr>
        </p:nvSpPr>
        <p:spPr/>
        <p:txBody>
          <a:bodyPr/>
          <a:lstStyle/>
          <a:p>
            <a:r>
              <a:rPr lang="ar-IQ" b="1" dirty="0" smtClean="0">
                <a:solidFill>
                  <a:srgbClr val="FFFF00"/>
                </a:solidFill>
              </a:rPr>
              <a:t>اشكال الانتحال العلمي </a:t>
            </a:r>
            <a:endParaRPr lang="ar-IQ" b="1"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gn="just">
              <a:lnSpc>
                <a:spcPct val="170000"/>
              </a:lnSpc>
            </a:pPr>
            <a:r>
              <a:rPr lang="ar-IQ" sz="2800" b="1" dirty="0" smtClean="0">
                <a:solidFill>
                  <a:srgbClr val="FF0000"/>
                </a:solidFill>
              </a:rPr>
              <a:t>الانتحال العلمي </a:t>
            </a:r>
            <a:r>
              <a:rPr lang="ar-IQ" sz="2800" b="1" dirty="0" err="1" smtClean="0">
                <a:solidFill>
                  <a:srgbClr val="FF0000"/>
                </a:solidFill>
              </a:rPr>
              <a:t>الفسيفسائي </a:t>
            </a:r>
            <a:r>
              <a:rPr lang="ar-IQ" sz="2800" b="1" dirty="0" smtClean="0">
                <a:solidFill>
                  <a:srgbClr val="FF0000"/>
                </a:solidFill>
              </a:rPr>
              <a:t>: </a:t>
            </a:r>
            <a:r>
              <a:rPr lang="ar-IQ" sz="2800" b="1" dirty="0" smtClean="0">
                <a:solidFill>
                  <a:schemeClr val="tx1"/>
                </a:solidFill>
              </a:rPr>
              <a:t>ويحدث عندما يقوم شخص ما </a:t>
            </a:r>
            <a:r>
              <a:rPr lang="ar-IQ" sz="2800" b="1" dirty="0" err="1" smtClean="0">
                <a:solidFill>
                  <a:schemeClr val="tx1"/>
                </a:solidFill>
              </a:rPr>
              <a:t>باخذ</a:t>
            </a:r>
            <a:r>
              <a:rPr lang="ar-IQ" sz="2800" b="1" dirty="0" smtClean="0">
                <a:solidFill>
                  <a:schemeClr val="tx1"/>
                </a:solidFill>
              </a:rPr>
              <a:t> بعض العبارات من مصدر ما دون استخدام علامة اقتباس او يقوم بحذف بعض الكلمات واستخدام </a:t>
            </a:r>
            <a:r>
              <a:rPr lang="ar-IQ" sz="2800" b="1" dirty="0" err="1" smtClean="0">
                <a:solidFill>
                  <a:schemeClr val="tx1"/>
                </a:solidFill>
              </a:rPr>
              <a:t>مرادفات</a:t>
            </a:r>
            <a:r>
              <a:rPr lang="ar-IQ" sz="2800" b="1" dirty="0" smtClean="0">
                <a:solidFill>
                  <a:schemeClr val="tx1"/>
                </a:solidFill>
              </a:rPr>
              <a:t> لها جديدة مع الابقاء على التركيب </a:t>
            </a:r>
            <a:r>
              <a:rPr lang="ar-IQ" sz="2800" b="1" dirty="0" err="1" smtClean="0">
                <a:solidFill>
                  <a:schemeClr val="tx1"/>
                </a:solidFill>
              </a:rPr>
              <a:t>والاسلوب</a:t>
            </a:r>
            <a:r>
              <a:rPr lang="ar-IQ" sz="2800" b="1" dirty="0" smtClean="0">
                <a:solidFill>
                  <a:schemeClr val="tx1"/>
                </a:solidFill>
              </a:rPr>
              <a:t> اللغوي والمعنى الاصلي </a:t>
            </a:r>
            <a:endParaRPr lang="ar-IQ" sz="2800" b="1" dirty="0">
              <a:solidFill>
                <a:schemeClr val="tx1"/>
              </a:solidFill>
            </a:endParaRPr>
          </a:p>
        </p:txBody>
      </p:sp>
      <p:sp>
        <p:nvSpPr>
          <p:cNvPr id="2" name="عنوان 1"/>
          <p:cNvSpPr>
            <a:spLocks noGrp="1"/>
          </p:cNvSpPr>
          <p:nvPr>
            <p:ph type="ctrTitle"/>
          </p:nvPr>
        </p:nvSpPr>
        <p:spPr>
          <a:xfrm>
            <a:off x="395536" y="116632"/>
            <a:ext cx="8496944" cy="2808312"/>
          </a:xfrm>
        </p:spPr>
        <p:txBody>
          <a:bodyPr>
            <a:normAutofit fontScale="90000"/>
          </a:bodyPr>
          <a:lstStyle/>
          <a:p>
            <a:pPr algn="just">
              <a:lnSpc>
                <a:spcPct val="150000"/>
              </a:lnSpc>
            </a:pPr>
            <a:r>
              <a:rPr lang="ar-IQ" sz="3200" b="1" dirty="0" smtClean="0">
                <a:solidFill>
                  <a:srgbClr val="FF0000"/>
                </a:solidFill>
              </a:rPr>
              <a:t>الانتحال العلمي </a:t>
            </a:r>
            <a:r>
              <a:rPr lang="ar-IQ" sz="3200" b="1" dirty="0" err="1" smtClean="0">
                <a:solidFill>
                  <a:srgbClr val="FF0000"/>
                </a:solidFill>
              </a:rPr>
              <a:t>الذاتي </a:t>
            </a:r>
            <a:r>
              <a:rPr lang="ar-IQ" sz="3200" b="1" dirty="0" smtClean="0">
                <a:solidFill>
                  <a:srgbClr val="FF0000"/>
                </a:solidFill>
              </a:rPr>
              <a:t>: </a:t>
            </a:r>
            <a:r>
              <a:rPr lang="ar-IQ" sz="3200" dirty="0" smtClean="0">
                <a:solidFill>
                  <a:schemeClr val="tx1"/>
                </a:solidFill>
              </a:rPr>
              <a:t>والذي يحدث عندما يقوم شخص ما بتقديم عمل سابق له على انه عمل جديد </a:t>
            </a:r>
            <a:r>
              <a:rPr lang="ar-IQ" sz="3200" dirty="0" err="1" smtClean="0">
                <a:solidFill>
                  <a:schemeClr val="tx1"/>
                </a:solidFill>
              </a:rPr>
              <a:t>به</a:t>
            </a:r>
            <a:r>
              <a:rPr lang="ar-IQ" sz="3200" dirty="0" smtClean="0">
                <a:solidFill>
                  <a:schemeClr val="tx1"/>
                </a:solidFill>
              </a:rPr>
              <a:t> ، </a:t>
            </a:r>
            <a:r>
              <a:rPr lang="ar-IQ" sz="3200" dirty="0" smtClean="0">
                <a:solidFill>
                  <a:srgbClr val="FFFF00"/>
                </a:solidFill>
              </a:rPr>
              <a:t>او يخلط اجزاء من عمل سابق له في عمل حالي دون الاشارة الى ذلك </a:t>
            </a:r>
            <a:endParaRPr lang="ar-IQ" sz="3200"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924944"/>
            <a:ext cx="8640960" cy="3180928"/>
          </a:xfrm>
        </p:spPr>
        <p:txBody>
          <a:bodyPr>
            <a:noAutofit/>
          </a:bodyPr>
          <a:lstStyle/>
          <a:p>
            <a:pPr algn="just">
              <a:lnSpc>
                <a:spcPct val="170000"/>
              </a:lnSpc>
            </a:pPr>
            <a:r>
              <a:rPr lang="ar-IQ" sz="2800" b="1" dirty="0" smtClean="0">
                <a:solidFill>
                  <a:schemeClr val="tx1"/>
                </a:solidFill>
              </a:rPr>
              <a:t>ويسمى هذا النوع بالانتحال الغير مقصود والذي يحدث نتيجة لجهل او عدم معرفة الباحث </a:t>
            </a:r>
            <a:r>
              <a:rPr lang="ar-IQ" sz="2800" b="1" dirty="0" err="1" smtClean="0">
                <a:solidFill>
                  <a:schemeClr val="tx1"/>
                </a:solidFill>
              </a:rPr>
              <a:t>بالاسلوب</a:t>
            </a:r>
            <a:r>
              <a:rPr lang="ar-IQ" sz="2800" b="1" dirty="0" smtClean="0">
                <a:solidFill>
                  <a:schemeClr val="tx1"/>
                </a:solidFill>
              </a:rPr>
              <a:t> العلمي لكتلة البحث والذي يحدث عندما يهمل الباحث توثيق المراجع او يقوم بعملية الاقتباس بشكل </a:t>
            </a:r>
            <a:r>
              <a:rPr lang="ar-IQ" sz="2800" b="1" dirty="0" err="1" smtClean="0">
                <a:solidFill>
                  <a:schemeClr val="tx1"/>
                </a:solidFill>
              </a:rPr>
              <a:t>سئ</a:t>
            </a:r>
            <a:r>
              <a:rPr lang="ar-IQ" sz="2800" b="1" dirty="0" smtClean="0">
                <a:solidFill>
                  <a:schemeClr val="tx1"/>
                </a:solidFill>
              </a:rPr>
              <a:t> او يقوم بالإشارة بطريقة غير مقصودة </a:t>
            </a:r>
            <a:r>
              <a:rPr lang="ar-IQ" sz="2800" b="1" dirty="0" err="1" smtClean="0">
                <a:solidFill>
                  <a:schemeClr val="tx1"/>
                </a:solidFill>
              </a:rPr>
              <a:t>باعادة</a:t>
            </a:r>
            <a:r>
              <a:rPr lang="ar-IQ" sz="2800" b="1" dirty="0" smtClean="0">
                <a:solidFill>
                  <a:schemeClr val="tx1"/>
                </a:solidFill>
              </a:rPr>
              <a:t> الصياغة لمصدر ما بأسلوب وكلمات </a:t>
            </a:r>
            <a:r>
              <a:rPr lang="ar-IQ" sz="2800" b="1" dirty="0" err="1" smtClean="0">
                <a:solidFill>
                  <a:schemeClr val="tx1"/>
                </a:solidFill>
              </a:rPr>
              <a:t>متشابهة .</a:t>
            </a:r>
            <a:endParaRPr lang="ar-IQ" sz="2800" b="1" dirty="0">
              <a:solidFill>
                <a:schemeClr val="tx1"/>
              </a:solidFill>
            </a:endParaRPr>
          </a:p>
        </p:txBody>
      </p:sp>
      <p:sp>
        <p:nvSpPr>
          <p:cNvPr id="2" name="عنوان 1"/>
          <p:cNvSpPr>
            <a:spLocks noGrp="1"/>
          </p:cNvSpPr>
          <p:nvPr>
            <p:ph type="ctrTitle"/>
          </p:nvPr>
        </p:nvSpPr>
        <p:spPr/>
        <p:txBody>
          <a:bodyPr/>
          <a:lstStyle/>
          <a:p>
            <a:r>
              <a:rPr lang="ar-IQ" b="1" dirty="0" smtClean="0">
                <a:solidFill>
                  <a:srgbClr val="FFFF00"/>
                </a:solidFill>
              </a:rPr>
              <a:t>الانتحال العلمي </a:t>
            </a:r>
            <a:r>
              <a:rPr lang="ar-IQ" b="1" dirty="0" err="1" smtClean="0">
                <a:solidFill>
                  <a:srgbClr val="FFFF00"/>
                </a:solidFill>
              </a:rPr>
              <a:t>العرضي :</a:t>
            </a:r>
            <a:r>
              <a:rPr lang="ar-IQ" b="1" dirty="0" smtClean="0">
                <a:solidFill>
                  <a:srgbClr val="FFFF00"/>
                </a:solidFill>
              </a:rPr>
              <a:t> </a:t>
            </a:r>
            <a:endParaRPr lang="ar-IQ"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marL="514350" indent="-514350">
              <a:lnSpc>
                <a:spcPct val="170000"/>
              </a:lnSpc>
              <a:buFont typeface="+mj-lt"/>
              <a:buAutoNum type="arabicPeriod"/>
            </a:pPr>
            <a:endParaRPr lang="ar-IQ" sz="2800" b="1" dirty="0">
              <a:solidFill>
                <a:schemeClr val="tx1"/>
              </a:solidFill>
            </a:endParaRPr>
          </a:p>
        </p:txBody>
      </p:sp>
      <p:sp>
        <p:nvSpPr>
          <p:cNvPr id="2" name="عنوان 1"/>
          <p:cNvSpPr>
            <a:spLocks noGrp="1"/>
          </p:cNvSpPr>
          <p:nvPr>
            <p:ph type="ctrTitle"/>
          </p:nvPr>
        </p:nvSpPr>
        <p:spPr>
          <a:xfrm>
            <a:off x="611560" y="260648"/>
            <a:ext cx="8229600" cy="770942"/>
          </a:xfrm>
        </p:spPr>
        <p:style>
          <a:lnRef idx="1">
            <a:schemeClr val="accent1"/>
          </a:lnRef>
          <a:fillRef idx="3">
            <a:schemeClr val="accent1"/>
          </a:fillRef>
          <a:effectRef idx="2">
            <a:schemeClr val="accent1"/>
          </a:effectRef>
          <a:fontRef idx="minor">
            <a:schemeClr val="lt1"/>
          </a:fontRef>
        </p:style>
        <p:txBody>
          <a:bodyPr>
            <a:noAutofit/>
          </a:bodyPr>
          <a:lstStyle/>
          <a:p>
            <a:r>
              <a:rPr lang="ar-IQ" sz="4800" b="1" dirty="0" smtClean="0">
                <a:solidFill>
                  <a:srgbClr val="FFFF00"/>
                </a:solidFill>
              </a:rPr>
              <a:t>انواع الانتحال العلمي </a:t>
            </a:r>
            <a:endParaRPr lang="ar-IQ" sz="4800" b="1" dirty="0">
              <a:solidFill>
                <a:srgbClr val="FFFF00"/>
              </a:solidFill>
            </a:endParaRPr>
          </a:p>
        </p:txBody>
      </p:sp>
      <p:graphicFrame>
        <p:nvGraphicFramePr>
          <p:cNvPr id="4" name="جدول 3"/>
          <p:cNvGraphicFramePr>
            <a:graphicFrameLocks noGrp="1"/>
          </p:cNvGraphicFramePr>
          <p:nvPr/>
        </p:nvGraphicFramePr>
        <p:xfrm>
          <a:off x="0" y="1196751"/>
          <a:ext cx="9144000" cy="5596530"/>
        </p:xfrm>
        <a:graphic>
          <a:graphicData uri="http://schemas.openxmlformats.org/drawingml/2006/table">
            <a:tbl>
              <a:tblPr rtl="1" firstRow="1" bandRow="1">
                <a:tableStyleId>{5C22544A-7EE6-4342-B048-85BDC9FD1C3A}</a:tableStyleId>
              </a:tblPr>
              <a:tblGrid>
                <a:gridCol w="1581603">
                  <a:extLst>
                    <a:ext uri="{9D8B030D-6E8A-4147-A177-3AD203B41FA5}">
                      <a16:colId xmlns:a16="http://schemas.microsoft.com/office/drawing/2014/main" val="20000"/>
                    </a:ext>
                  </a:extLst>
                </a:gridCol>
                <a:gridCol w="7562397">
                  <a:extLst>
                    <a:ext uri="{9D8B030D-6E8A-4147-A177-3AD203B41FA5}">
                      <a16:colId xmlns:a16="http://schemas.microsoft.com/office/drawing/2014/main" val="20001"/>
                    </a:ext>
                  </a:extLst>
                </a:gridCol>
              </a:tblGrid>
              <a:tr h="543663">
                <a:tc>
                  <a:txBody>
                    <a:bodyPr/>
                    <a:lstStyle/>
                    <a:p>
                      <a:pPr rtl="1"/>
                      <a:r>
                        <a:rPr lang="ar-IQ" sz="2800" dirty="0" smtClean="0"/>
                        <a:t>الاستنساخ </a:t>
                      </a:r>
                      <a:endParaRPr lang="ar-IQ" sz="2800" dirty="0"/>
                    </a:p>
                  </a:txBody>
                  <a:tcPr>
                    <a:lnB w="12700" cap="flat" cmpd="sng" algn="ctr">
                      <a:solidFill>
                        <a:schemeClr val="tx1"/>
                      </a:solidFill>
                      <a:prstDash val="solid"/>
                      <a:round/>
                      <a:headEnd type="none" w="med" len="med"/>
                      <a:tailEnd type="none" w="med" len="med"/>
                    </a:lnB>
                  </a:tcPr>
                </a:tc>
                <a:tc>
                  <a:txBody>
                    <a:bodyPr/>
                    <a:lstStyle/>
                    <a:p>
                      <a:pPr rtl="1"/>
                      <a:r>
                        <a:rPr lang="ar-IQ" sz="2800" dirty="0" smtClean="0"/>
                        <a:t>هو تقديم عمل الاخرين بكامله</a:t>
                      </a:r>
                      <a:r>
                        <a:rPr lang="ar-IQ" sz="2800" baseline="0" dirty="0" smtClean="0"/>
                        <a:t> على انه عمل </a:t>
                      </a:r>
                      <a:r>
                        <a:rPr lang="ar-IQ" sz="2800" baseline="0" dirty="0" err="1" smtClean="0"/>
                        <a:t>الفرد .</a:t>
                      </a:r>
                      <a:endParaRPr lang="ar-IQ" sz="28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3663">
                <a:tc>
                  <a:txBody>
                    <a:bodyPr/>
                    <a:lstStyle/>
                    <a:p>
                      <a:pPr rtl="1"/>
                      <a:r>
                        <a:rPr lang="ar-IQ" sz="2800" dirty="0" smtClean="0"/>
                        <a:t>النسخ </a:t>
                      </a:r>
                      <a:endParaRPr lang="ar-IQ" sz="2800" dirty="0"/>
                    </a:p>
                  </a:txBody>
                  <a:tcPr>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rtl="1"/>
                      <a:r>
                        <a:rPr lang="ar-IQ" sz="2800" dirty="0" smtClean="0"/>
                        <a:t>نسخ اجزاء كبيرة من مصدر محدد</a:t>
                      </a:r>
                      <a:r>
                        <a:rPr lang="ar-IQ" sz="2800" baseline="0" dirty="0" smtClean="0"/>
                        <a:t> دون ذكر المصدر </a:t>
                      </a:r>
                      <a:endParaRPr lang="ar-IQ" sz="2800" dirty="0"/>
                    </a:p>
                  </a:txBody>
                  <a:tcPr>
                    <a:lnL w="12700" cap="flat" cmpd="sng" algn="ctr">
                      <a:solidFill>
                        <a:srgbClr val="FF0000"/>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r h="543663">
                <a:tc>
                  <a:txBody>
                    <a:bodyPr/>
                    <a:lstStyle/>
                    <a:p>
                      <a:pPr rtl="1"/>
                      <a:r>
                        <a:rPr lang="ar-IQ" sz="2800" dirty="0" smtClean="0"/>
                        <a:t>الاستبدال </a:t>
                      </a:r>
                      <a:endParaRPr lang="ar-IQ" sz="2800" dirty="0"/>
                    </a:p>
                  </a:txBody>
                  <a:tcP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rtl="1"/>
                      <a:r>
                        <a:rPr lang="ar-IQ" sz="2800" dirty="0" smtClean="0"/>
                        <a:t>نسخ نص كامل مع تغيير بعض الكلمات </a:t>
                      </a:r>
                      <a:r>
                        <a:rPr lang="ar-IQ" sz="2800" dirty="0" err="1" smtClean="0"/>
                        <a:t>الرئيسية .</a:t>
                      </a:r>
                      <a:endParaRPr lang="ar-IQ" sz="2800" dirty="0"/>
                    </a:p>
                  </a:txBody>
                  <a:tcP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2"/>
                  </a:ext>
                </a:extLst>
              </a:tr>
              <a:tr h="991385">
                <a:tc>
                  <a:txBody>
                    <a:bodyPr/>
                    <a:lstStyle/>
                    <a:p>
                      <a:pPr rtl="1"/>
                      <a:r>
                        <a:rPr lang="ar-IQ" sz="2800" dirty="0" smtClean="0"/>
                        <a:t>اعادة التدوير </a:t>
                      </a:r>
                      <a:endParaRPr lang="ar-IQ" sz="2800" dirty="0"/>
                    </a:p>
                  </a:txBody>
                  <a:tcP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rtl="1"/>
                      <a:r>
                        <a:rPr lang="ar-IQ" sz="2800" dirty="0" smtClean="0"/>
                        <a:t>استعارة</a:t>
                      </a:r>
                      <a:r>
                        <a:rPr lang="ar-IQ" sz="2800" baseline="0" dirty="0" smtClean="0"/>
                        <a:t> الباحث من نفس عمل السابق بشكل كبير دون استخدام المصدر القديم</a:t>
                      </a:r>
                      <a:endParaRPr lang="ar-IQ" sz="2800" dirty="0"/>
                    </a:p>
                  </a:txBody>
                  <a:tcP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3"/>
                  </a:ext>
                </a:extLst>
              </a:tr>
              <a:tr h="991385">
                <a:tc>
                  <a:txBody>
                    <a:bodyPr/>
                    <a:lstStyle/>
                    <a:p>
                      <a:pPr rtl="1"/>
                      <a:r>
                        <a:rPr lang="ar-IQ" sz="2800" dirty="0" smtClean="0"/>
                        <a:t>الهجين </a:t>
                      </a:r>
                      <a:endParaRPr lang="ar-IQ" sz="2800" dirty="0"/>
                    </a:p>
                  </a:txBody>
                  <a:tcP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rtl="1"/>
                      <a:r>
                        <a:rPr lang="ar-IQ" sz="2800" dirty="0" smtClean="0"/>
                        <a:t>اخذ مساهمات من مصادر متعددة وإدخال بعض التغيرات عليها ودمجها في محاولة لانتشاء شي </a:t>
                      </a:r>
                      <a:r>
                        <a:rPr lang="ar-IQ" sz="2800" dirty="0" err="1" smtClean="0"/>
                        <a:t>جديد .</a:t>
                      </a:r>
                      <a:endParaRPr lang="ar-IQ" sz="2800" dirty="0"/>
                    </a:p>
                  </a:txBody>
                  <a:tcP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4"/>
                  </a:ext>
                </a:extLst>
              </a:tr>
              <a:tr h="543663">
                <a:tc>
                  <a:txBody>
                    <a:bodyPr/>
                    <a:lstStyle/>
                    <a:p>
                      <a:pPr rtl="1"/>
                      <a:r>
                        <a:rPr lang="ar-IQ" sz="2800" dirty="0" err="1" smtClean="0"/>
                        <a:t>الخطا</a:t>
                      </a:r>
                      <a:endParaRPr lang="ar-IQ" sz="2800" dirty="0"/>
                    </a:p>
                  </a:txBody>
                  <a:tcP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rtl="1"/>
                      <a:r>
                        <a:rPr lang="ar-IQ" sz="2800" dirty="0" smtClean="0"/>
                        <a:t>تقديم </a:t>
                      </a:r>
                      <a:r>
                        <a:rPr lang="ar-IQ" sz="2800" dirty="0" err="1" smtClean="0"/>
                        <a:t>استشهادات</a:t>
                      </a:r>
                      <a:r>
                        <a:rPr lang="ar-IQ" sz="2800" dirty="0" smtClean="0"/>
                        <a:t> لمعلومات غير موجودة او لمصادر </a:t>
                      </a:r>
                      <a:r>
                        <a:rPr lang="ar-IQ" sz="2800" dirty="0" err="1" smtClean="0"/>
                        <a:t>وهمية .</a:t>
                      </a:r>
                      <a:endParaRPr lang="ar-IQ" sz="2800" dirty="0"/>
                    </a:p>
                  </a:txBody>
                  <a:tcP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5"/>
                  </a:ext>
                </a:extLst>
              </a:tr>
              <a:tr h="1439108">
                <a:tc>
                  <a:txBody>
                    <a:bodyPr/>
                    <a:lstStyle/>
                    <a:p>
                      <a:pPr rtl="1"/>
                      <a:r>
                        <a:rPr lang="ar-IQ" sz="2800" dirty="0" smtClean="0"/>
                        <a:t>الترجمة العكسية </a:t>
                      </a:r>
                      <a:endParaRPr lang="ar-IQ" sz="2800" dirty="0"/>
                    </a:p>
                  </a:txBody>
                  <a:tcP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a:txBody>
                    <a:bodyPr/>
                    <a:lstStyle/>
                    <a:p>
                      <a:pPr rtl="1"/>
                      <a:r>
                        <a:rPr lang="ar-IQ" sz="2800" dirty="0" smtClean="0"/>
                        <a:t>وهي من الطرق الحديثة التي يلجا اليها الباحثون حيث يأخذ نصا ويترجمه</a:t>
                      </a:r>
                      <a:r>
                        <a:rPr lang="ar-IQ" sz="2800" baseline="0" dirty="0" smtClean="0"/>
                        <a:t>  الى لغة ثانية ومن ثم اعادة ترجمته الى اللغة المراد كتابة البحث </a:t>
                      </a:r>
                      <a:r>
                        <a:rPr lang="ar-IQ" sz="2800" baseline="0" dirty="0" err="1" smtClean="0"/>
                        <a:t>بها</a:t>
                      </a:r>
                      <a:r>
                        <a:rPr lang="ar-IQ" sz="2800" baseline="0" dirty="0" smtClean="0"/>
                        <a:t> من خلال مواقع الترجمة </a:t>
                      </a:r>
                      <a:r>
                        <a:rPr lang="ar-IQ" sz="2800" baseline="0" dirty="0" err="1" smtClean="0"/>
                        <a:t>الالكترونية .</a:t>
                      </a:r>
                      <a:endParaRPr lang="ar-IQ" sz="2800" dirty="0"/>
                    </a:p>
                  </a:txBody>
                  <a:tcP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nSpc>
                <a:spcPct val="170000"/>
              </a:lnSpc>
            </a:pPr>
            <a:endParaRPr lang="ar-IQ" sz="2800" b="1" dirty="0">
              <a:solidFill>
                <a:schemeClr val="tx1"/>
              </a:solidFill>
            </a:endParaRPr>
          </a:p>
        </p:txBody>
      </p:sp>
      <p:sp>
        <p:nvSpPr>
          <p:cNvPr id="2" name="عنوان 1"/>
          <p:cNvSpPr>
            <a:spLocks noGrp="1"/>
          </p:cNvSpPr>
          <p:nvPr>
            <p:ph type="ctrTitle"/>
          </p:nvPr>
        </p:nvSpPr>
        <p:spPr>
          <a:xfrm>
            <a:off x="339352" y="72008"/>
            <a:ext cx="8769152" cy="1124744"/>
          </a:xfrm>
        </p:spPr>
        <p:txBody>
          <a:bodyPr>
            <a:normAutofit fontScale="90000"/>
          </a:bodyPr>
          <a:lstStyle/>
          <a:p>
            <a:r>
              <a:rPr lang="ar-IQ" b="1" dirty="0" smtClean="0">
                <a:solidFill>
                  <a:srgbClr val="FF0000"/>
                </a:solidFill>
              </a:rPr>
              <a:t>دوافع اتجاه الباحثين للانتحال </a:t>
            </a:r>
            <a:r>
              <a:rPr lang="ar-IQ" b="1" dirty="0" err="1" smtClean="0">
                <a:solidFill>
                  <a:srgbClr val="FF0000"/>
                </a:solidFill>
              </a:rPr>
              <a:t>العلمي </a:t>
            </a:r>
            <a:r>
              <a:rPr lang="ar-IQ" dirty="0" err="1" smtClean="0"/>
              <a:t>:</a:t>
            </a:r>
            <a:endParaRPr lang="ar-IQ" dirty="0"/>
          </a:p>
        </p:txBody>
      </p:sp>
      <p:graphicFrame>
        <p:nvGraphicFramePr>
          <p:cNvPr id="4" name="جدول 3"/>
          <p:cNvGraphicFramePr>
            <a:graphicFrameLocks noGrp="1"/>
          </p:cNvGraphicFramePr>
          <p:nvPr/>
        </p:nvGraphicFramePr>
        <p:xfrm>
          <a:off x="0" y="1484784"/>
          <a:ext cx="8892480" cy="5127688"/>
        </p:xfrm>
        <a:graphic>
          <a:graphicData uri="http://schemas.openxmlformats.org/drawingml/2006/table">
            <a:tbl>
              <a:tblPr rtl="1" firstRow="1" bandRow="1">
                <a:tableStyleId>{5C22544A-7EE6-4342-B048-85BDC9FD1C3A}</a:tableStyleId>
              </a:tblPr>
              <a:tblGrid>
                <a:gridCol w="8892480">
                  <a:extLst>
                    <a:ext uri="{9D8B030D-6E8A-4147-A177-3AD203B41FA5}">
                      <a16:colId xmlns:a16="http://schemas.microsoft.com/office/drawing/2014/main" val="20000"/>
                    </a:ext>
                  </a:extLst>
                </a:gridCol>
              </a:tblGrid>
              <a:tr h="490896">
                <a:tc>
                  <a:txBody>
                    <a:bodyPr/>
                    <a:lstStyle/>
                    <a:p>
                      <a:pPr rtl="1"/>
                      <a:endParaRPr lang="ar-IQ" dirty="0"/>
                    </a:p>
                  </a:txBody>
                  <a:tcPr/>
                </a:tc>
                <a:extLst>
                  <a:ext uri="{0D108BD9-81ED-4DB2-BD59-A6C34878D82A}">
                    <a16:rowId xmlns:a16="http://schemas.microsoft.com/office/drawing/2014/main" val="10000"/>
                  </a:ext>
                </a:extLst>
              </a:tr>
              <a:tr h="490896">
                <a:tc>
                  <a:txBody>
                    <a:bodyPr/>
                    <a:lstStyle/>
                    <a:p>
                      <a:pPr rtl="1"/>
                      <a:r>
                        <a:rPr lang="ar-IQ" sz="2800" dirty="0" smtClean="0"/>
                        <a:t>نقص المهارة</a:t>
                      </a:r>
                      <a:r>
                        <a:rPr lang="ar-IQ" sz="2800" baseline="0" dirty="0" smtClean="0"/>
                        <a:t> البحثية للباحثين </a:t>
                      </a:r>
                      <a:endParaRPr lang="ar-IQ" sz="2800" dirty="0"/>
                    </a:p>
                  </a:txBody>
                  <a:tcPr/>
                </a:tc>
                <a:extLst>
                  <a:ext uri="{0D108BD9-81ED-4DB2-BD59-A6C34878D82A}">
                    <a16:rowId xmlns:a16="http://schemas.microsoft.com/office/drawing/2014/main" val="10001"/>
                  </a:ext>
                </a:extLst>
              </a:tr>
              <a:tr h="674392">
                <a:tc>
                  <a:txBody>
                    <a:bodyPr/>
                    <a:lstStyle/>
                    <a:p>
                      <a:pPr rtl="1"/>
                      <a:r>
                        <a:rPr lang="ar-IQ" sz="2800" dirty="0" smtClean="0"/>
                        <a:t>انخفاض الوعي </a:t>
                      </a:r>
                      <a:r>
                        <a:rPr lang="ar-IQ" sz="2800" dirty="0" err="1" smtClean="0"/>
                        <a:t>باهمية</a:t>
                      </a:r>
                      <a:r>
                        <a:rPr lang="ar-IQ" sz="2800" dirty="0" smtClean="0"/>
                        <a:t> وخطورة</a:t>
                      </a:r>
                      <a:r>
                        <a:rPr lang="ar-IQ" sz="2800" baseline="0" dirty="0" smtClean="0"/>
                        <a:t> الانتحال والسرقة </a:t>
                      </a:r>
                      <a:r>
                        <a:rPr lang="ar-IQ" sz="2800" baseline="0" dirty="0" err="1" smtClean="0"/>
                        <a:t>العلمية .</a:t>
                      </a:r>
                      <a:endParaRPr lang="ar-IQ" sz="2800" dirty="0"/>
                    </a:p>
                  </a:txBody>
                  <a:tcPr/>
                </a:tc>
                <a:extLst>
                  <a:ext uri="{0D108BD9-81ED-4DB2-BD59-A6C34878D82A}">
                    <a16:rowId xmlns:a16="http://schemas.microsoft.com/office/drawing/2014/main" val="10002"/>
                  </a:ext>
                </a:extLst>
              </a:tr>
              <a:tr h="490896">
                <a:tc>
                  <a:txBody>
                    <a:bodyPr/>
                    <a:lstStyle/>
                    <a:p>
                      <a:pPr rtl="1"/>
                      <a:r>
                        <a:rPr lang="ar-IQ" sz="2800" dirty="0" smtClean="0"/>
                        <a:t>قلة نضج الثقافة بمفهوم الانتحال</a:t>
                      </a:r>
                      <a:r>
                        <a:rPr lang="ar-IQ" sz="2800" baseline="0" dirty="0" smtClean="0"/>
                        <a:t> العلمي  </a:t>
                      </a:r>
                    </a:p>
                  </a:txBody>
                  <a:tcPr/>
                </a:tc>
                <a:extLst>
                  <a:ext uri="{0D108BD9-81ED-4DB2-BD59-A6C34878D82A}">
                    <a16:rowId xmlns:a16="http://schemas.microsoft.com/office/drawing/2014/main" val="10003"/>
                  </a:ext>
                </a:extLst>
              </a:tr>
              <a:tr h="490896">
                <a:tc>
                  <a:txBody>
                    <a:bodyPr/>
                    <a:lstStyle/>
                    <a:p>
                      <a:pPr rtl="1"/>
                      <a:r>
                        <a:rPr lang="ar-IQ" sz="2800" dirty="0" smtClean="0"/>
                        <a:t>اعتقاد الباحث </a:t>
                      </a:r>
                      <a:r>
                        <a:rPr lang="ar-IQ" sz="2800" dirty="0" err="1" smtClean="0"/>
                        <a:t>بانه</a:t>
                      </a:r>
                      <a:r>
                        <a:rPr lang="ar-IQ" sz="2800" dirty="0" smtClean="0"/>
                        <a:t> المشرف</a:t>
                      </a:r>
                      <a:r>
                        <a:rPr lang="ar-IQ" sz="2800" baseline="0" dirty="0" smtClean="0"/>
                        <a:t> او المقيم لن ينتبه او لن </a:t>
                      </a:r>
                      <a:r>
                        <a:rPr lang="ar-IQ" sz="2800" baseline="0" dirty="0" err="1" smtClean="0"/>
                        <a:t>ليتفت</a:t>
                      </a:r>
                      <a:r>
                        <a:rPr lang="ar-IQ" sz="2800" baseline="0" dirty="0" smtClean="0"/>
                        <a:t> الى </a:t>
                      </a:r>
                      <a:r>
                        <a:rPr lang="ar-IQ" sz="2800" baseline="0" dirty="0" err="1" smtClean="0"/>
                        <a:t>ذلك .</a:t>
                      </a:r>
                      <a:endParaRPr lang="ar-IQ" sz="2800" dirty="0"/>
                    </a:p>
                  </a:txBody>
                  <a:tcPr/>
                </a:tc>
                <a:extLst>
                  <a:ext uri="{0D108BD9-81ED-4DB2-BD59-A6C34878D82A}">
                    <a16:rowId xmlns:a16="http://schemas.microsoft.com/office/drawing/2014/main" val="10004"/>
                  </a:ext>
                </a:extLst>
              </a:tr>
              <a:tr h="847300">
                <a:tc>
                  <a:txBody>
                    <a:bodyPr/>
                    <a:lstStyle/>
                    <a:p>
                      <a:pPr rtl="1"/>
                      <a:r>
                        <a:rPr lang="ar-IQ" sz="2800" dirty="0" smtClean="0"/>
                        <a:t>شعور الباحث بالحاجة لعدم ظهوره بمستوى</a:t>
                      </a:r>
                      <a:r>
                        <a:rPr lang="ar-IQ" sz="2800" baseline="0" dirty="0" smtClean="0"/>
                        <a:t> ضعف الاداء لذا يقوم النسخ ليظهر بالمستوى </a:t>
                      </a:r>
                      <a:r>
                        <a:rPr lang="ar-IQ" sz="2800" baseline="0" dirty="0" err="1" smtClean="0"/>
                        <a:t>الجيد .</a:t>
                      </a:r>
                      <a:endParaRPr lang="ar-IQ" sz="2800" dirty="0"/>
                    </a:p>
                  </a:txBody>
                  <a:tcPr/>
                </a:tc>
                <a:extLst>
                  <a:ext uri="{0D108BD9-81ED-4DB2-BD59-A6C34878D82A}">
                    <a16:rowId xmlns:a16="http://schemas.microsoft.com/office/drawing/2014/main" val="10005"/>
                  </a:ext>
                </a:extLst>
              </a:tr>
              <a:tr h="490896">
                <a:tc>
                  <a:txBody>
                    <a:bodyPr/>
                    <a:lstStyle/>
                    <a:p>
                      <a:pPr rtl="1"/>
                      <a:r>
                        <a:rPr lang="ar-IQ" sz="2800" dirty="0" smtClean="0"/>
                        <a:t>مهارة</a:t>
                      </a:r>
                      <a:r>
                        <a:rPr lang="ar-IQ" sz="2800" baseline="0" dirty="0" smtClean="0"/>
                        <a:t> اعادة </a:t>
                      </a:r>
                      <a:r>
                        <a:rPr lang="ar-IQ" sz="2800" baseline="0" dirty="0" err="1" smtClean="0"/>
                        <a:t>الصياغه</a:t>
                      </a:r>
                      <a:r>
                        <a:rPr lang="ar-IQ" sz="2800" baseline="0" dirty="0" smtClean="0"/>
                        <a:t> ضعيفة لدى الباحث </a:t>
                      </a:r>
                      <a:endParaRPr lang="ar-IQ" sz="2800" dirty="0"/>
                    </a:p>
                  </a:txBody>
                  <a:tcPr/>
                </a:tc>
                <a:extLst>
                  <a:ext uri="{0D108BD9-81ED-4DB2-BD59-A6C34878D82A}">
                    <a16:rowId xmlns:a16="http://schemas.microsoft.com/office/drawing/2014/main" val="10006"/>
                  </a:ext>
                </a:extLst>
              </a:tr>
              <a:tr h="49089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800" dirty="0" smtClean="0"/>
                        <a:t>صعوبة</a:t>
                      </a:r>
                      <a:r>
                        <a:rPr lang="ar-IQ" sz="2800" baseline="0" dirty="0" smtClean="0"/>
                        <a:t> وصول الباحثين للمصادر المطلوبة نتيجة للتكاسل في البحث عن المصادر او ضعف الوصول </a:t>
                      </a:r>
                      <a:r>
                        <a:rPr lang="ar-IQ" sz="2800" baseline="0" dirty="0" err="1" smtClean="0"/>
                        <a:t>اليها .</a:t>
                      </a:r>
                      <a:endParaRPr lang="ar-IQ" sz="2800" dirty="0" smtClean="0"/>
                    </a:p>
                  </a:txBody>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nSpc>
                <a:spcPct val="170000"/>
              </a:lnSpc>
            </a:pPr>
            <a:endParaRPr lang="ar-IQ" sz="2800" b="1" dirty="0">
              <a:solidFill>
                <a:schemeClr val="tx1"/>
              </a:solidFill>
            </a:endParaRPr>
          </a:p>
        </p:txBody>
      </p:sp>
      <p:sp>
        <p:nvSpPr>
          <p:cNvPr id="2" name="عنوان 1"/>
          <p:cNvSpPr>
            <a:spLocks noGrp="1"/>
          </p:cNvSpPr>
          <p:nvPr>
            <p:ph type="ctrTitle"/>
          </p:nvPr>
        </p:nvSpPr>
        <p:spPr/>
        <p:txBody>
          <a:bodyPr/>
          <a:lstStyle/>
          <a:p>
            <a:endParaRPr lang="ar-IQ" dirty="0"/>
          </a:p>
        </p:txBody>
      </p:sp>
      <p:pic>
        <p:nvPicPr>
          <p:cNvPr id="2050" name="Picture 2"/>
          <p:cNvPicPr>
            <a:picLocks noChangeAspect="1" noChangeArrowheads="1"/>
          </p:cNvPicPr>
          <p:nvPr/>
        </p:nvPicPr>
        <p:blipFill>
          <a:blip r:embed="rId2" cstate="print"/>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nSpc>
                <a:spcPct val="170000"/>
              </a:lnSpc>
            </a:pPr>
            <a:endParaRPr lang="ar-IQ" sz="2800" b="1" dirty="0">
              <a:solidFill>
                <a:schemeClr val="tx1"/>
              </a:solidFill>
            </a:endParaRPr>
          </a:p>
        </p:txBody>
      </p:sp>
      <p:sp>
        <p:nvSpPr>
          <p:cNvPr id="2" name="عنوان 1"/>
          <p:cNvSpPr>
            <a:spLocks noGrp="1"/>
          </p:cNvSpPr>
          <p:nvPr>
            <p:ph type="ctrTitle"/>
          </p:nvPr>
        </p:nvSpPr>
        <p:spPr>
          <a:xfrm>
            <a:off x="0" y="8191"/>
            <a:ext cx="9128395" cy="1224136"/>
          </a:xfrm>
          <a:solidFill>
            <a:schemeClr val="accent2">
              <a:lumMod val="40000"/>
              <a:lumOff val="60000"/>
            </a:schemeClr>
          </a:solidFill>
        </p:spPr>
        <p:txBody>
          <a:bodyPr>
            <a:normAutofit/>
          </a:bodyPr>
          <a:lstStyle/>
          <a:p>
            <a:r>
              <a:rPr lang="ar-IQ" b="1" dirty="0" smtClean="0">
                <a:solidFill>
                  <a:srgbClr val="FFFF00"/>
                </a:solidFill>
              </a:rPr>
              <a:t>طرق تجنب الانتحال والسرقات العلمية </a:t>
            </a:r>
            <a:endParaRPr lang="ar-IQ" b="1" dirty="0">
              <a:solidFill>
                <a:srgbClr val="FFFF00"/>
              </a:solidFill>
            </a:endParaRPr>
          </a:p>
        </p:txBody>
      </p:sp>
      <p:graphicFrame>
        <p:nvGraphicFramePr>
          <p:cNvPr id="4" name="جدول 3"/>
          <p:cNvGraphicFramePr>
            <a:graphicFrameLocks noGrp="1"/>
          </p:cNvGraphicFramePr>
          <p:nvPr>
            <p:extLst>
              <p:ext uri="{D42A27DB-BD31-4B8C-83A1-F6EECF244321}">
                <p14:modId xmlns:p14="http://schemas.microsoft.com/office/powerpoint/2010/main" val="713110434"/>
              </p:ext>
            </p:extLst>
          </p:nvPr>
        </p:nvGraphicFramePr>
        <p:xfrm>
          <a:off x="1" y="1232327"/>
          <a:ext cx="9144000" cy="5742973"/>
        </p:xfrm>
        <a:graphic>
          <a:graphicData uri="http://schemas.openxmlformats.org/drawingml/2006/table">
            <a:tbl>
              <a:tblPr rtl="1" firstRow="1" bandRow="1">
                <a:tableStyleId>{5C22544A-7EE6-4342-B048-85BDC9FD1C3A}</a:tableStyleId>
              </a:tblPr>
              <a:tblGrid>
                <a:gridCol w="9144000">
                  <a:extLst>
                    <a:ext uri="{9D8B030D-6E8A-4147-A177-3AD203B41FA5}">
                      <a16:colId xmlns:a16="http://schemas.microsoft.com/office/drawing/2014/main" val="20000"/>
                    </a:ext>
                  </a:extLst>
                </a:gridCol>
              </a:tblGrid>
              <a:tr h="495770">
                <a:tc>
                  <a:txBody>
                    <a:bodyPr/>
                    <a:lstStyle/>
                    <a:p>
                      <a:pPr rtl="1"/>
                      <a:endParaRPr lang="ar-IQ" sz="2400" dirty="0"/>
                    </a:p>
                  </a:txBody>
                  <a:tcPr/>
                </a:tc>
                <a:extLst>
                  <a:ext uri="{0D108BD9-81ED-4DB2-BD59-A6C34878D82A}">
                    <a16:rowId xmlns:a16="http://schemas.microsoft.com/office/drawing/2014/main" val="10000"/>
                  </a:ext>
                </a:extLst>
              </a:tr>
              <a:tr h="763293">
                <a:tc>
                  <a:txBody>
                    <a:bodyPr/>
                    <a:lstStyle/>
                    <a:p>
                      <a:pPr rtl="1"/>
                      <a:r>
                        <a:rPr lang="ar-IQ" sz="2400" dirty="0" smtClean="0"/>
                        <a:t>تدريب</a:t>
                      </a:r>
                      <a:r>
                        <a:rPr lang="ar-IQ" sz="2400" baseline="0" dirty="0" smtClean="0"/>
                        <a:t> الطلبة منذ التحاقهم بالجامعة على طرق واليات اجراء البحوث وكيفية توثيق </a:t>
                      </a:r>
                      <a:r>
                        <a:rPr lang="ar-IQ" sz="2400" baseline="0" dirty="0" err="1" smtClean="0"/>
                        <a:t>المعلومات .</a:t>
                      </a:r>
                      <a:endParaRPr lang="ar-IQ" sz="2400" dirty="0"/>
                    </a:p>
                  </a:txBody>
                  <a:tcPr/>
                </a:tc>
                <a:extLst>
                  <a:ext uri="{0D108BD9-81ED-4DB2-BD59-A6C34878D82A}">
                    <a16:rowId xmlns:a16="http://schemas.microsoft.com/office/drawing/2014/main" val="10001"/>
                  </a:ext>
                </a:extLst>
              </a:tr>
              <a:tr h="763293">
                <a:tc>
                  <a:txBody>
                    <a:bodyPr/>
                    <a:lstStyle/>
                    <a:p>
                      <a:pPr rtl="1"/>
                      <a:r>
                        <a:rPr lang="ar-IQ" sz="2400" dirty="0" smtClean="0"/>
                        <a:t>تدريب الطلبة</a:t>
                      </a:r>
                      <a:r>
                        <a:rPr lang="ar-IQ" sz="2400" baseline="0" dirty="0" smtClean="0"/>
                        <a:t> على الاعتماد على المكتبات الجامعية وغيرها في عملية جمع المعلومات والمعطيات وعدم استخدام المصادر الالكترونية </a:t>
                      </a:r>
                      <a:r>
                        <a:rPr lang="ar-IQ" sz="2400" baseline="0" dirty="0" err="1" smtClean="0"/>
                        <a:t>فقط .</a:t>
                      </a:r>
                      <a:endParaRPr lang="ar-IQ" sz="2400" dirty="0"/>
                    </a:p>
                  </a:txBody>
                  <a:tcPr/>
                </a:tc>
                <a:extLst>
                  <a:ext uri="{0D108BD9-81ED-4DB2-BD59-A6C34878D82A}">
                    <a16:rowId xmlns:a16="http://schemas.microsoft.com/office/drawing/2014/main" val="10002"/>
                  </a:ext>
                </a:extLst>
              </a:tr>
              <a:tr h="763293">
                <a:tc>
                  <a:txBody>
                    <a:bodyPr/>
                    <a:lstStyle/>
                    <a:p>
                      <a:pPr rtl="1"/>
                      <a:r>
                        <a:rPr lang="ar-IQ" sz="2400" dirty="0" smtClean="0"/>
                        <a:t>ادخال</a:t>
                      </a:r>
                      <a:r>
                        <a:rPr lang="ar-IQ" sz="2400" baseline="0" dirty="0" smtClean="0"/>
                        <a:t> في مناهج البحث العلمي فقرات تخص اصول الاقتباس العلمي والتوثيق واعادة الصياغة .</a:t>
                      </a:r>
                      <a:endParaRPr lang="ar-IQ" sz="2400" dirty="0"/>
                    </a:p>
                  </a:txBody>
                  <a:tcPr/>
                </a:tc>
                <a:extLst>
                  <a:ext uri="{0D108BD9-81ED-4DB2-BD59-A6C34878D82A}">
                    <a16:rowId xmlns:a16="http://schemas.microsoft.com/office/drawing/2014/main" val="10003"/>
                  </a:ext>
                </a:extLst>
              </a:tr>
              <a:tr h="424051">
                <a:tc>
                  <a:txBody>
                    <a:bodyPr/>
                    <a:lstStyle/>
                    <a:p>
                      <a:pPr rtl="1"/>
                      <a:r>
                        <a:rPr lang="ar-IQ" sz="2400" dirty="0" smtClean="0"/>
                        <a:t>عدم التسامح مع المنجزات البحثية التي </a:t>
                      </a:r>
                      <a:r>
                        <a:rPr lang="ar-IQ" sz="2400" dirty="0" err="1" smtClean="0"/>
                        <a:t>لاتتوافق</a:t>
                      </a:r>
                      <a:r>
                        <a:rPr lang="ar-IQ" sz="2400" dirty="0" smtClean="0"/>
                        <a:t> وشروط </a:t>
                      </a:r>
                      <a:r>
                        <a:rPr lang="ar-IQ" sz="2400" dirty="0" err="1" smtClean="0"/>
                        <a:t>الامانه</a:t>
                      </a:r>
                      <a:r>
                        <a:rPr lang="ar-IQ" sz="2400" dirty="0" smtClean="0"/>
                        <a:t> العلمية .</a:t>
                      </a:r>
                      <a:endParaRPr lang="ar-IQ" sz="2400" dirty="0"/>
                    </a:p>
                  </a:txBody>
                  <a:tcPr/>
                </a:tc>
                <a:extLst>
                  <a:ext uri="{0D108BD9-81ED-4DB2-BD59-A6C34878D82A}">
                    <a16:rowId xmlns:a16="http://schemas.microsoft.com/office/drawing/2014/main" val="10004"/>
                  </a:ext>
                </a:extLst>
              </a:tr>
              <a:tr h="763293">
                <a:tc>
                  <a:txBody>
                    <a:bodyPr/>
                    <a:lstStyle/>
                    <a:p>
                      <a:pPr rtl="1"/>
                      <a:r>
                        <a:rPr kumimoji="0" lang="ar-IQ" sz="2400" b="0" i="0" kern="1200" dirty="0" smtClean="0">
                          <a:solidFill>
                            <a:schemeClr val="dk1"/>
                          </a:solidFill>
                          <a:effectLst/>
                          <a:latin typeface="+mn-lt"/>
                          <a:ea typeface="+mn-ea"/>
                          <a:cs typeface="+mn-cs"/>
                        </a:rPr>
                        <a:t>التخطيط الجيد للبحث : التخطيط للبحث بشكل جيد هو الخطوة المهمة الأولى التي يمكنك اتخاذها نحو منع الانتحال</a:t>
                      </a:r>
                      <a:endParaRPr lang="ar-IQ" sz="2400" dirty="0"/>
                    </a:p>
                  </a:txBody>
                  <a:tcPr/>
                </a:tc>
                <a:extLst>
                  <a:ext uri="{0D108BD9-81ED-4DB2-BD59-A6C34878D82A}">
                    <a16:rowId xmlns:a16="http://schemas.microsoft.com/office/drawing/2014/main" val="2927741167"/>
                  </a:ext>
                </a:extLst>
              </a:tr>
              <a:tr h="1498163">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400" b="0" i="0" kern="1200" dirty="0" smtClean="0">
                          <a:solidFill>
                            <a:schemeClr val="dk1"/>
                          </a:solidFill>
                          <a:effectLst/>
                          <a:latin typeface="+mn-lt"/>
                          <a:ea typeface="+mn-ea"/>
                          <a:cs typeface="+mn-cs"/>
                        </a:rPr>
                        <a:t>التلخيص الجيد : إن من أفضل الطرق لإعداد ورقة بحثية تدوين ملاحظات شاملة لجميع المصادر؛ بحيث يكون لديك كثير من المعلومات المنظمة قبل أن تبدأ الكتابة. وتساعد هذه الملاحظات على التقليل من الاستشهاد غير اللائق، وعليك أن تتأكد من تمييز أفكارك بوضوح</a:t>
                      </a:r>
                      <a:endParaRPr lang="ar-IQ" sz="2400" dirty="0"/>
                    </a:p>
                  </a:txBody>
                  <a:tcPr/>
                </a:tc>
                <a:extLst>
                  <a:ext uri="{0D108BD9-81ED-4DB2-BD59-A6C34878D82A}">
                    <a16:rowId xmlns:a16="http://schemas.microsoft.com/office/drawing/2014/main" val="2898625622"/>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200400"/>
            <a:ext cx="8640960" cy="3180928"/>
          </a:xfrm>
        </p:spPr>
        <p:txBody>
          <a:bodyPr>
            <a:noAutofit/>
          </a:bodyPr>
          <a:lstStyle/>
          <a:p>
            <a:pPr>
              <a:lnSpc>
                <a:spcPct val="170000"/>
              </a:lnSpc>
            </a:pPr>
            <a:endParaRPr lang="ar-IQ" sz="2800" b="1" dirty="0">
              <a:solidFill>
                <a:schemeClr val="tx1"/>
              </a:solidFill>
            </a:endParaRPr>
          </a:p>
        </p:txBody>
      </p:sp>
      <p:sp>
        <p:nvSpPr>
          <p:cNvPr id="2" name="عنوان 1"/>
          <p:cNvSpPr>
            <a:spLocks noGrp="1"/>
          </p:cNvSpPr>
          <p:nvPr>
            <p:ph type="ctrTitle"/>
          </p:nvPr>
        </p:nvSpPr>
        <p:spPr/>
        <p:txBody>
          <a:bodyPr/>
          <a:lstStyle/>
          <a:p>
            <a:r>
              <a:rPr lang="ar-IQ" dirty="0" smtClean="0"/>
              <a:t>شكرا </a:t>
            </a:r>
            <a:r>
              <a:rPr lang="ar-IQ" dirty="0" err="1" smtClean="0"/>
              <a:t>لاصغاؤكم</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الانتحال العلمي أو السرقة العلمية - (Resolution360P-MP4).avi">
            <a:hlinkClick r:id="" action="ppaction://media"/>
          </p:cNvPr>
          <p:cNvPicPr>
            <a:picLocks noGrp="1" noRot="1" noChangeAspect="1"/>
          </p:cNvPicPr>
          <p:nvPr>
            <p:ph sz="quarter" idx="1"/>
            <a:videoFile r:link="rId1"/>
          </p:nvPr>
        </p:nvPicPr>
        <p:blipFill>
          <a:blip r:embed="rId3" cstate="print"/>
          <a:stretch>
            <a:fillRect/>
          </a:stretch>
        </p:blipFill>
        <p:spPr>
          <a:xfrm>
            <a:off x="251520" y="1412776"/>
            <a:ext cx="8424936" cy="439248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984376"/>
            <a:ext cx="8784976" cy="3684984"/>
          </a:xfrm>
        </p:spPr>
        <p:txBody>
          <a:bodyPr>
            <a:noAutofit/>
          </a:bodyPr>
          <a:lstStyle/>
          <a:p>
            <a:pPr algn="just">
              <a:lnSpc>
                <a:spcPct val="170000"/>
              </a:lnSpc>
            </a:pPr>
            <a:r>
              <a:rPr lang="ar-IQ" sz="2800" b="1" dirty="0" smtClean="0">
                <a:solidFill>
                  <a:schemeClr val="tx1"/>
                </a:solidFill>
              </a:rPr>
              <a:t>هو جهد انساني متصل يقوم به الباحث من خلال مسح جهود الباحثين الاخرين السابقين والإشارة اليهم و الاضافة عليهم والتمهيد للباحثين اللاحقين مستقبلا </a:t>
            </a:r>
            <a:r>
              <a:rPr lang="ar-IQ" sz="2800" b="1" dirty="0" smtClean="0">
                <a:solidFill>
                  <a:schemeClr val="tx1"/>
                </a:solidFill>
              </a:rPr>
              <a:t>. </a:t>
            </a:r>
            <a:r>
              <a:rPr lang="ar-IQ" sz="2800" b="1" dirty="0" smtClean="0">
                <a:solidFill>
                  <a:schemeClr val="tx1"/>
                </a:solidFill>
              </a:rPr>
              <a:t>ومن ضروريات البحث العلمي هو ان </a:t>
            </a:r>
            <a:r>
              <a:rPr lang="ar-IQ" sz="2800" b="1" dirty="0" smtClean="0">
                <a:solidFill>
                  <a:srgbClr val="FF0000"/>
                </a:solidFill>
              </a:rPr>
              <a:t>يشير الباحث </a:t>
            </a:r>
            <a:r>
              <a:rPr lang="ar-IQ" sz="2800" b="1" dirty="0" smtClean="0">
                <a:solidFill>
                  <a:schemeClr val="tx1"/>
                </a:solidFill>
              </a:rPr>
              <a:t>الى نتائج غيره في المجال ويعتمدها </a:t>
            </a:r>
            <a:r>
              <a:rPr lang="ar-IQ" sz="2800" b="1" dirty="0" smtClean="0">
                <a:solidFill>
                  <a:srgbClr val="FF0000"/>
                </a:solidFill>
              </a:rPr>
              <a:t>ويبنى عليها </a:t>
            </a:r>
            <a:r>
              <a:rPr lang="ar-IQ" sz="2800" b="1" dirty="0" smtClean="0">
                <a:solidFill>
                  <a:schemeClr val="tx1"/>
                </a:solidFill>
              </a:rPr>
              <a:t>او </a:t>
            </a:r>
            <a:r>
              <a:rPr lang="ar-IQ" sz="2800" b="1" dirty="0" smtClean="0">
                <a:solidFill>
                  <a:srgbClr val="FF0000"/>
                </a:solidFill>
              </a:rPr>
              <a:t>ينتقدها ويظهر عيوبها </a:t>
            </a:r>
            <a:r>
              <a:rPr lang="ar-IQ" sz="2800" b="1" dirty="0" smtClean="0">
                <a:solidFill>
                  <a:schemeClr val="tx1"/>
                </a:solidFill>
              </a:rPr>
              <a:t>او </a:t>
            </a:r>
            <a:r>
              <a:rPr lang="ar-IQ" sz="2800" b="1" dirty="0" smtClean="0">
                <a:solidFill>
                  <a:srgbClr val="FF0000"/>
                </a:solidFill>
              </a:rPr>
              <a:t>يستفيد منها </a:t>
            </a:r>
            <a:r>
              <a:rPr lang="ar-IQ" sz="2800" b="1" dirty="0" smtClean="0">
                <a:solidFill>
                  <a:schemeClr val="tx1"/>
                </a:solidFill>
              </a:rPr>
              <a:t>من خلال فكرة يأخذها او يقتبسها او يصوغها بلغته الخاصة .</a:t>
            </a:r>
            <a:endParaRPr lang="ar-IQ" sz="2800" b="1" dirty="0">
              <a:solidFill>
                <a:schemeClr val="tx1"/>
              </a:solidFill>
            </a:endParaRPr>
          </a:p>
        </p:txBody>
      </p:sp>
      <p:sp>
        <p:nvSpPr>
          <p:cNvPr id="2" name="عنوان 1"/>
          <p:cNvSpPr>
            <a:spLocks noGrp="1"/>
          </p:cNvSpPr>
          <p:nvPr>
            <p:ph type="ctrTitle"/>
          </p:nvPr>
        </p:nvSpPr>
        <p:spPr>
          <a:xfrm>
            <a:off x="323528" y="1505930"/>
            <a:ext cx="8363272" cy="1470025"/>
          </a:xfrm>
        </p:spPr>
        <p:txBody>
          <a:bodyPr/>
          <a:lstStyle/>
          <a:p>
            <a:pPr algn="r"/>
            <a:r>
              <a:rPr lang="ar-IQ" b="1" dirty="0" smtClean="0">
                <a:solidFill>
                  <a:srgbClr val="FFFF00"/>
                </a:solidFill>
              </a:rPr>
              <a:t>البحث </a:t>
            </a:r>
            <a:r>
              <a:rPr lang="ar-IQ" b="1" dirty="0" err="1" smtClean="0">
                <a:solidFill>
                  <a:srgbClr val="FFFF00"/>
                </a:solidFill>
              </a:rPr>
              <a:t>العلمي :</a:t>
            </a:r>
            <a:r>
              <a:rPr lang="ar-IQ" b="1" dirty="0" smtClean="0">
                <a:solidFill>
                  <a:srgbClr val="FFFF00"/>
                </a:solidFill>
              </a:rPr>
              <a:t/>
            </a:r>
            <a:br>
              <a:rPr lang="ar-IQ" b="1" dirty="0" smtClean="0">
                <a:solidFill>
                  <a:srgbClr val="FFFF00"/>
                </a:solidFill>
              </a:rPr>
            </a:br>
            <a:endParaRPr lang="ar-IQ"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645024"/>
            <a:ext cx="8640960" cy="3861048"/>
          </a:xfrm>
        </p:spPr>
        <p:txBody>
          <a:bodyPr>
            <a:noAutofit/>
          </a:bodyPr>
          <a:lstStyle/>
          <a:p>
            <a:pPr algn="just">
              <a:lnSpc>
                <a:spcPct val="150000"/>
              </a:lnSpc>
            </a:pPr>
            <a:r>
              <a:rPr lang="ar-IQ" sz="2800" dirty="0">
                <a:solidFill>
                  <a:schemeClr val="tx1"/>
                </a:solidFill>
              </a:rPr>
              <a:t>يشير مصطلح الأمانة العلمية إلى المسؤولية التي يتوجب على جميع منتسبي الوسط الأكاديمي الاضطلاع بها ( هيئات جامعية، باحثين، أساتذة وطلبة)، ومعنى المسؤولية أن يلتزم الباحث بالإشارة إلى المصادر الأصلية للمعلومات المستخدمة في بحثه.</a:t>
            </a:r>
            <a:endParaRPr lang="ar-IQ" sz="3200" dirty="0">
              <a:solidFill>
                <a:schemeClr val="tx1"/>
              </a:solidFill>
            </a:endParaRPr>
          </a:p>
        </p:txBody>
      </p:sp>
      <p:sp>
        <p:nvSpPr>
          <p:cNvPr id="2" name="عنوان 1"/>
          <p:cNvSpPr>
            <a:spLocks noGrp="1"/>
          </p:cNvSpPr>
          <p:nvPr>
            <p:ph type="ctrTitle"/>
          </p:nvPr>
        </p:nvSpPr>
        <p:spPr/>
        <p:txBody>
          <a:bodyPr/>
          <a:lstStyle/>
          <a:p>
            <a:pPr algn="r"/>
            <a:r>
              <a:rPr lang="ar-IQ" dirty="0" smtClean="0">
                <a:solidFill>
                  <a:srgbClr val="FFFF00"/>
                </a:solidFill>
              </a:rPr>
              <a:t>الامانة</a:t>
            </a:r>
            <a:r>
              <a:rPr lang="ar-IQ" dirty="0" smtClean="0"/>
              <a:t> </a:t>
            </a:r>
            <a:r>
              <a:rPr lang="ar-IQ" dirty="0" smtClean="0">
                <a:solidFill>
                  <a:srgbClr val="FFFF00"/>
                </a:solidFill>
              </a:rPr>
              <a:t>العلمية</a:t>
            </a:r>
            <a:r>
              <a:rPr lang="ar-IQ" dirty="0" smtClean="0"/>
              <a:t> :</a:t>
            </a:r>
            <a:endParaRPr lang="ar-IQ" dirty="0"/>
          </a:p>
        </p:txBody>
      </p:sp>
      <p:pic>
        <p:nvPicPr>
          <p:cNvPr id="1026" name="Picture 2"/>
          <p:cNvPicPr>
            <a:picLocks noChangeAspect="1" noChangeArrowheads="1"/>
          </p:cNvPicPr>
          <p:nvPr/>
        </p:nvPicPr>
        <p:blipFill>
          <a:blip r:embed="rId2" cstate="print"/>
          <a:srcRect/>
          <a:stretch>
            <a:fillRect/>
          </a:stretch>
        </p:blipFill>
        <p:spPr bwMode="auto">
          <a:xfrm>
            <a:off x="0" y="0"/>
            <a:ext cx="4860032" cy="33569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algn="just"/>
            <a:r>
              <a:rPr lang="ar-IQ" sz="2400" b="1" dirty="0"/>
              <a:t>تتضمن الامانة العلمية جملة من المحاذير التي يعتبر الاقدام عليها انتهاك </a:t>
            </a:r>
            <a:r>
              <a:rPr lang="ar-IQ" sz="2400" b="1" dirty="0" err="1"/>
              <a:t>للامانه</a:t>
            </a:r>
            <a:r>
              <a:rPr lang="ar-IQ" sz="2400" b="1" dirty="0"/>
              <a:t> العلمية وهي :</a:t>
            </a:r>
          </a:p>
          <a:p>
            <a:pPr algn="just">
              <a:buFont typeface="Arial" pitchFamily="34" charset="0"/>
              <a:buChar char="•"/>
            </a:pPr>
            <a:r>
              <a:rPr lang="ar-IQ" sz="2400" dirty="0">
                <a:solidFill>
                  <a:srgbClr val="FF0000"/>
                </a:solidFill>
              </a:rPr>
              <a:t>الغش : </a:t>
            </a:r>
            <a:r>
              <a:rPr lang="ar-IQ" sz="2400" dirty="0"/>
              <a:t>هو اي مساس بسلامة البيانات ودقتها وتلفيق وتزييف وسواها .</a:t>
            </a:r>
          </a:p>
          <a:p>
            <a:pPr algn="just">
              <a:buFont typeface="Arial" pitchFamily="34" charset="0"/>
              <a:buChar char="•"/>
            </a:pPr>
            <a:r>
              <a:rPr lang="ar-IQ" sz="2400" dirty="0">
                <a:solidFill>
                  <a:srgbClr val="FF0000"/>
                </a:solidFill>
              </a:rPr>
              <a:t>الخداع والتضليل </a:t>
            </a:r>
            <a:r>
              <a:rPr lang="ar-IQ" sz="2400" dirty="0"/>
              <a:t>: ويشمل تعمد انتهاك قوانين التحليل المنهجي </a:t>
            </a:r>
            <a:r>
              <a:rPr lang="ar-IQ" sz="2400" dirty="0" err="1"/>
              <a:t>السيليم</a:t>
            </a:r>
            <a:r>
              <a:rPr lang="ar-IQ" sz="2400" dirty="0"/>
              <a:t> </a:t>
            </a:r>
            <a:r>
              <a:rPr lang="ar-IQ" sz="2400" dirty="0" err="1"/>
              <a:t>والترجمه</a:t>
            </a:r>
            <a:r>
              <a:rPr lang="ar-IQ" sz="2400" dirty="0"/>
              <a:t> الغير الدقيقة وكذلك معالجة البيانات .</a:t>
            </a:r>
          </a:p>
          <a:p>
            <a:pPr algn="just">
              <a:buFont typeface="Arial" pitchFamily="34" charset="0"/>
              <a:buChar char="•"/>
            </a:pPr>
            <a:r>
              <a:rPr lang="ar-IQ" sz="2400" dirty="0">
                <a:solidFill>
                  <a:srgbClr val="FF0000"/>
                </a:solidFill>
              </a:rPr>
              <a:t>انتهاك حقوق الملكية الفكرية </a:t>
            </a:r>
            <a:r>
              <a:rPr lang="ar-IQ" sz="2400" dirty="0"/>
              <a:t>والتي يعتبر الانتحال او السرقة العلمية احد اشكالها .</a:t>
            </a:r>
          </a:p>
          <a:p>
            <a:endParaRPr lang="ar-IQ" dirty="0"/>
          </a:p>
        </p:txBody>
      </p:sp>
    </p:spTree>
    <p:extLst>
      <p:ext uri="{BB962C8B-B14F-4D97-AF65-F5344CB8AC3E}">
        <p14:creationId xmlns:p14="http://schemas.microsoft.com/office/powerpoint/2010/main" val="2287905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2"/>
          <p:cNvSpPr>
            <a:spLocks noGrp="1"/>
          </p:cNvSpPr>
          <p:nvPr>
            <p:ph type="subTitle" idx="1"/>
          </p:nvPr>
        </p:nvSpPr>
        <p:spPr>
          <a:xfrm>
            <a:off x="250825" y="3200400"/>
            <a:ext cx="8642350" cy="3181350"/>
          </a:xfrm>
        </p:spPr>
        <p:txBody>
          <a:bodyPr>
            <a:noAutofit/>
          </a:bodyPr>
          <a:lstStyle/>
          <a:p>
            <a:pPr algn="just">
              <a:lnSpc>
                <a:spcPct val="170000"/>
              </a:lnSpc>
            </a:pPr>
            <a:r>
              <a:rPr lang="ar-IQ" sz="2800" b="1" dirty="0" smtClean="0">
                <a:solidFill>
                  <a:schemeClr val="tx1"/>
                </a:solidFill>
              </a:rPr>
              <a:t>هي حق المؤلف فيما توصل اليه من افكار ومعلومات وما قام بنشره من بحوث او كتب او دراسات او اي مواد علمية خاصة سواء كانت مطبوعة او مصورة او مرسومة او جداول او خرائط او رسوم </a:t>
            </a:r>
            <a:r>
              <a:rPr lang="ar-IQ" sz="2800" b="1" dirty="0" err="1" smtClean="0">
                <a:solidFill>
                  <a:schemeClr val="tx1"/>
                </a:solidFill>
              </a:rPr>
              <a:t>بيانية .</a:t>
            </a:r>
            <a:endParaRPr lang="ar-IQ" sz="2800" b="1" dirty="0" smtClean="0">
              <a:solidFill>
                <a:schemeClr val="tx1"/>
              </a:solidFill>
            </a:endParaRPr>
          </a:p>
          <a:p>
            <a:pPr algn="just">
              <a:lnSpc>
                <a:spcPct val="170000"/>
              </a:lnSpc>
            </a:pPr>
            <a:endParaRPr lang="ar-IQ" sz="2800" b="1" dirty="0">
              <a:solidFill>
                <a:schemeClr val="tx1"/>
              </a:solidFill>
            </a:endParaRPr>
          </a:p>
        </p:txBody>
      </p:sp>
      <p:sp>
        <p:nvSpPr>
          <p:cNvPr id="2" name="عنوان 1"/>
          <p:cNvSpPr>
            <a:spLocks noGrp="1"/>
          </p:cNvSpPr>
          <p:nvPr>
            <p:ph type="ctrTitle"/>
          </p:nvPr>
        </p:nvSpPr>
        <p:spPr/>
        <p:txBody>
          <a:bodyPr/>
          <a:lstStyle/>
          <a:p>
            <a:pPr algn="r"/>
            <a:r>
              <a:rPr lang="ar-IQ" b="1" u="sng" dirty="0" smtClean="0">
                <a:solidFill>
                  <a:srgbClr val="FFFF00"/>
                </a:solidFill>
              </a:rPr>
              <a:t>الملكية </a:t>
            </a:r>
            <a:r>
              <a:rPr lang="ar-IQ" b="1" u="sng" dirty="0" err="1" smtClean="0">
                <a:solidFill>
                  <a:srgbClr val="FFFF00"/>
                </a:solidFill>
              </a:rPr>
              <a:t>الفكرية :</a:t>
            </a:r>
            <a:r>
              <a:rPr lang="ar-IQ" b="1" dirty="0" smtClean="0">
                <a:solidFill>
                  <a:srgbClr val="FFFF00"/>
                </a:solidFill>
              </a:rPr>
              <a:t> </a:t>
            </a:r>
            <a:endParaRPr lang="ar-IQ"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467544" y="3429000"/>
            <a:ext cx="8424936" cy="3168352"/>
          </a:xfrm>
        </p:spPr>
        <p:txBody>
          <a:bodyPr>
            <a:noAutofit/>
          </a:bodyPr>
          <a:lstStyle/>
          <a:p>
            <a:pPr algn="just">
              <a:lnSpc>
                <a:spcPct val="200000"/>
              </a:lnSpc>
            </a:pPr>
            <a:r>
              <a:rPr lang="ar-IQ" sz="2400" b="1" dirty="0" smtClean="0">
                <a:solidFill>
                  <a:schemeClr val="tx1"/>
                </a:solidFill>
              </a:rPr>
              <a:t>تعرف الاشارة </a:t>
            </a:r>
            <a:r>
              <a:rPr lang="ar-IQ" sz="2400" b="1" dirty="0" err="1" smtClean="0">
                <a:solidFill>
                  <a:schemeClr val="tx1"/>
                </a:solidFill>
              </a:rPr>
              <a:t>الببليوغرافية</a:t>
            </a:r>
            <a:r>
              <a:rPr lang="ar-IQ" sz="2400" b="1" dirty="0" smtClean="0">
                <a:solidFill>
                  <a:schemeClr val="tx1"/>
                </a:solidFill>
              </a:rPr>
              <a:t> : هي ان وثيقة معينة قد تم الاشارة اليها في وثيقة </a:t>
            </a:r>
            <a:r>
              <a:rPr lang="ar-IQ" sz="2400" b="1" dirty="0" err="1" smtClean="0">
                <a:solidFill>
                  <a:schemeClr val="tx1"/>
                </a:solidFill>
              </a:rPr>
              <a:t>اخرى </a:t>
            </a:r>
            <a:r>
              <a:rPr lang="ar-IQ" sz="2400" b="1" dirty="0" smtClean="0">
                <a:solidFill>
                  <a:schemeClr val="tx1"/>
                </a:solidFill>
              </a:rPr>
              <a:t>، وهي ذلك الارتباط بين وثيقتين او </a:t>
            </a:r>
            <a:r>
              <a:rPr lang="ar-IQ" sz="2400" b="1" dirty="0" err="1" smtClean="0">
                <a:solidFill>
                  <a:schemeClr val="tx1"/>
                </a:solidFill>
              </a:rPr>
              <a:t>اكثر .</a:t>
            </a:r>
            <a:endParaRPr lang="ar-IQ" sz="2400" b="1" dirty="0">
              <a:solidFill>
                <a:schemeClr val="tx1"/>
              </a:solidFill>
            </a:endParaRPr>
          </a:p>
        </p:txBody>
      </p:sp>
      <p:sp>
        <p:nvSpPr>
          <p:cNvPr id="2" name="عنوان 1"/>
          <p:cNvSpPr>
            <a:spLocks noGrp="1"/>
          </p:cNvSpPr>
          <p:nvPr>
            <p:ph type="ctrTitle"/>
          </p:nvPr>
        </p:nvSpPr>
        <p:spPr>
          <a:xfrm>
            <a:off x="1187624" y="1484784"/>
            <a:ext cx="7542584" cy="1296144"/>
          </a:xfrm>
        </p:spPr>
        <p:txBody>
          <a:bodyPr>
            <a:noAutofit/>
          </a:bodyPr>
          <a:lstStyle/>
          <a:p>
            <a:pPr>
              <a:lnSpc>
                <a:spcPct val="150000"/>
              </a:lnSpc>
            </a:pPr>
            <a:r>
              <a:rPr lang="ar-IQ" sz="3600" b="1" dirty="0" smtClean="0">
                <a:solidFill>
                  <a:srgbClr val="FFFF00"/>
                </a:solidFill>
              </a:rPr>
              <a:t>الاستشهاد  </a:t>
            </a:r>
            <a:r>
              <a:rPr lang="ar-IQ" sz="3600" b="1" dirty="0" err="1" smtClean="0">
                <a:solidFill>
                  <a:srgbClr val="FFFF00"/>
                </a:solidFill>
              </a:rPr>
              <a:t>الببليوغرافي</a:t>
            </a:r>
            <a:r>
              <a:rPr lang="ar-IQ" sz="3600" b="1" dirty="0" smtClean="0">
                <a:solidFill>
                  <a:srgbClr val="FFFF00"/>
                </a:solidFill>
              </a:rPr>
              <a:t> او الاشارة </a:t>
            </a:r>
            <a:r>
              <a:rPr lang="ar-IQ" sz="3600" b="1" dirty="0" err="1" smtClean="0">
                <a:solidFill>
                  <a:srgbClr val="FFFF00"/>
                </a:solidFill>
              </a:rPr>
              <a:t>الببليوغرافية</a:t>
            </a:r>
            <a:r>
              <a:rPr lang="ar-IQ" sz="3600" b="1" dirty="0" smtClean="0">
                <a:solidFill>
                  <a:srgbClr val="FFFF00"/>
                </a:solidFill>
              </a:rPr>
              <a:t> </a:t>
            </a:r>
            <a:endParaRPr lang="ar-IQ" sz="3600" b="1"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467544" y="3429000"/>
            <a:ext cx="8424936" cy="3168352"/>
          </a:xfrm>
        </p:spPr>
        <p:txBody>
          <a:bodyPr>
            <a:noAutofit/>
          </a:bodyPr>
          <a:lstStyle/>
          <a:p>
            <a:pPr algn="just">
              <a:lnSpc>
                <a:spcPct val="200000"/>
              </a:lnSpc>
            </a:pPr>
            <a:endParaRPr lang="ar-IQ" sz="2400" b="1" dirty="0">
              <a:solidFill>
                <a:schemeClr val="tx1"/>
              </a:solidFill>
            </a:endParaRPr>
          </a:p>
        </p:txBody>
      </p:sp>
      <p:sp>
        <p:nvSpPr>
          <p:cNvPr id="2" name="عنوان 1"/>
          <p:cNvSpPr>
            <a:spLocks noGrp="1"/>
          </p:cNvSpPr>
          <p:nvPr>
            <p:ph type="ctrTitle"/>
          </p:nvPr>
        </p:nvSpPr>
        <p:spPr>
          <a:xfrm>
            <a:off x="827584" y="332656"/>
            <a:ext cx="8118648" cy="79208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nSpc>
                <a:spcPct val="150000"/>
              </a:lnSpc>
            </a:pPr>
            <a:r>
              <a:rPr lang="ar-IQ" sz="3200" b="1" dirty="0" smtClean="0">
                <a:solidFill>
                  <a:srgbClr val="FFFF00"/>
                </a:solidFill>
              </a:rPr>
              <a:t>اسباب استخدام الاشارة </a:t>
            </a:r>
            <a:r>
              <a:rPr lang="ar-IQ" sz="3200" b="1" dirty="0" err="1" smtClean="0">
                <a:solidFill>
                  <a:srgbClr val="FFFF00"/>
                </a:solidFill>
              </a:rPr>
              <a:t>الببليوغرافية</a:t>
            </a:r>
            <a:endParaRPr lang="ar-IQ" sz="3200" b="1" dirty="0">
              <a:solidFill>
                <a:srgbClr val="FFFF00"/>
              </a:solidFill>
            </a:endParaRPr>
          </a:p>
        </p:txBody>
      </p:sp>
      <p:graphicFrame>
        <p:nvGraphicFramePr>
          <p:cNvPr id="5" name="جدول 4"/>
          <p:cNvGraphicFramePr>
            <a:graphicFrameLocks noGrp="1"/>
          </p:cNvGraphicFramePr>
          <p:nvPr/>
        </p:nvGraphicFramePr>
        <p:xfrm>
          <a:off x="2843808" y="1556792"/>
          <a:ext cx="6096000" cy="5034280"/>
        </p:xfrm>
        <a:graphic>
          <a:graphicData uri="http://schemas.openxmlformats.org/drawingml/2006/table">
            <a:tbl>
              <a:tblPr rtl="1"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rtl="1"/>
                      <a:r>
                        <a:rPr lang="ar-IQ" dirty="0" smtClean="0"/>
                        <a:t>تحديد حق الاسبقية العلمية من توضيح فكرة معينة او </a:t>
                      </a:r>
                      <a:r>
                        <a:rPr lang="ar-IQ" dirty="0" err="1" smtClean="0"/>
                        <a:t>غيرها .</a:t>
                      </a:r>
                      <a:endParaRPr lang="ar-IQ" dirty="0"/>
                    </a:p>
                  </a:txBody>
                  <a:tcPr/>
                </a:tc>
                <a:extLst>
                  <a:ext uri="{0D108BD9-81ED-4DB2-BD59-A6C34878D82A}">
                    <a16:rowId xmlns:a16="http://schemas.microsoft.com/office/drawing/2014/main" val="10000"/>
                  </a:ext>
                </a:extLst>
              </a:tr>
              <a:tr h="370840">
                <a:tc>
                  <a:txBody>
                    <a:bodyPr/>
                    <a:lstStyle/>
                    <a:p>
                      <a:pPr rtl="1"/>
                      <a:r>
                        <a:rPr lang="ar-IQ" sz="2000" dirty="0" smtClean="0"/>
                        <a:t>الاعراب عن الولاء</a:t>
                      </a:r>
                      <a:r>
                        <a:rPr lang="ar-IQ" sz="2000" baseline="0" dirty="0" smtClean="0"/>
                        <a:t> للرواد </a:t>
                      </a:r>
                      <a:r>
                        <a:rPr lang="ar-IQ" sz="2000" baseline="0" dirty="0" err="1" smtClean="0"/>
                        <a:t>والمبدعين .</a:t>
                      </a:r>
                      <a:endParaRPr lang="ar-IQ" sz="2000" baseline="0" dirty="0" smtClean="0"/>
                    </a:p>
                  </a:txBody>
                  <a:tcPr/>
                </a:tc>
                <a:extLst>
                  <a:ext uri="{0D108BD9-81ED-4DB2-BD59-A6C34878D82A}">
                    <a16:rowId xmlns:a16="http://schemas.microsoft.com/office/drawing/2014/main" val="10001"/>
                  </a:ext>
                </a:extLst>
              </a:tr>
              <a:tr h="370840">
                <a:tc>
                  <a:txBody>
                    <a:bodyPr/>
                    <a:lstStyle/>
                    <a:p>
                      <a:pPr rtl="1"/>
                      <a:r>
                        <a:rPr lang="ar-IQ" sz="2000" dirty="0" smtClean="0"/>
                        <a:t>الاعتراف بفضل</a:t>
                      </a:r>
                      <a:r>
                        <a:rPr lang="ar-IQ" sz="2000" baseline="0" dirty="0" smtClean="0"/>
                        <a:t> الجهود السابقة ذات العلاقة </a:t>
                      </a:r>
                      <a:r>
                        <a:rPr lang="ar-IQ" sz="2000" baseline="0" dirty="0" err="1" smtClean="0"/>
                        <a:t>بالموضوع .</a:t>
                      </a:r>
                      <a:endParaRPr lang="ar-IQ" sz="2000" dirty="0"/>
                    </a:p>
                  </a:txBody>
                  <a:tcPr/>
                </a:tc>
                <a:extLst>
                  <a:ext uri="{0D108BD9-81ED-4DB2-BD59-A6C34878D82A}">
                    <a16:rowId xmlns:a16="http://schemas.microsoft.com/office/drawing/2014/main" val="10002"/>
                  </a:ext>
                </a:extLst>
              </a:tr>
              <a:tr h="370840">
                <a:tc>
                  <a:txBody>
                    <a:bodyPr/>
                    <a:lstStyle/>
                    <a:p>
                      <a:pPr rtl="1"/>
                      <a:r>
                        <a:rPr lang="ar-IQ" sz="2000" dirty="0" smtClean="0"/>
                        <a:t>تصحيح اخطاء مؤلف ما في اعمال </a:t>
                      </a:r>
                      <a:r>
                        <a:rPr lang="ar-IQ" sz="2000" dirty="0" err="1" smtClean="0"/>
                        <a:t>سابقة .</a:t>
                      </a:r>
                      <a:endParaRPr lang="ar-IQ" sz="2000" dirty="0"/>
                    </a:p>
                  </a:txBody>
                  <a:tcPr/>
                </a:tc>
                <a:extLst>
                  <a:ext uri="{0D108BD9-81ED-4DB2-BD59-A6C34878D82A}">
                    <a16:rowId xmlns:a16="http://schemas.microsoft.com/office/drawing/2014/main" val="10003"/>
                  </a:ext>
                </a:extLst>
              </a:tr>
              <a:tr h="370840">
                <a:tc>
                  <a:txBody>
                    <a:bodyPr/>
                    <a:lstStyle/>
                    <a:p>
                      <a:pPr rtl="1"/>
                      <a:r>
                        <a:rPr lang="ar-IQ" sz="2000" dirty="0" smtClean="0"/>
                        <a:t>انتقاء اعمال</a:t>
                      </a:r>
                      <a:r>
                        <a:rPr lang="ar-IQ" sz="2000" baseline="0" dirty="0" smtClean="0"/>
                        <a:t> </a:t>
                      </a:r>
                      <a:r>
                        <a:rPr lang="ar-IQ" sz="2000" baseline="0" dirty="0" err="1" smtClean="0"/>
                        <a:t>سابقة .</a:t>
                      </a:r>
                      <a:endParaRPr lang="ar-IQ" sz="2000" dirty="0"/>
                    </a:p>
                  </a:txBody>
                  <a:tcPr/>
                </a:tc>
                <a:extLst>
                  <a:ext uri="{0D108BD9-81ED-4DB2-BD59-A6C34878D82A}">
                    <a16:rowId xmlns:a16="http://schemas.microsoft.com/office/drawing/2014/main" val="10004"/>
                  </a:ext>
                </a:extLst>
              </a:tr>
              <a:tr h="370840">
                <a:tc>
                  <a:txBody>
                    <a:bodyPr/>
                    <a:lstStyle/>
                    <a:p>
                      <a:pPr rtl="1"/>
                      <a:r>
                        <a:rPr lang="ar-IQ" sz="2000" dirty="0" smtClean="0"/>
                        <a:t>اقامة الدليل على بعض </a:t>
                      </a:r>
                      <a:r>
                        <a:rPr lang="ar-IQ" sz="2000" dirty="0" err="1" smtClean="0"/>
                        <a:t>الادعاءات</a:t>
                      </a:r>
                      <a:r>
                        <a:rPr lang="ar-IQ" sz="2000" baseline="0" dirty="0" err="1" smtClean="0"/>
                        <a:t> .</a:t>
                      </a:r>
                      <a:endParaRPr lang="ar-IQ" sz="2000" dirty="0"/>
                    </a:p>
                  </a:txBody>
                  <a:tcPr/>
                </a:tc>
                <a:extLst>
                  <a:ext uri="{0D108BD9-81ED-4DB2-BD59-A6C34878D82A}">
                    <a16:rowId xmlns:a16="http://schemas.microsoft.com/office/drawing/2014/main" val="10005"/>
                  </a:ext>
                </a:extLst>
              </a:tr>
              <a:tr h="370840">
                <a:tc>
                  <a:txBody>
                    <a:bodyPr/>
                    <a:lstStyle/>
                    <a:p>
                      <a:pPr rtl="1"/>
                      <a:r>
                        <a:rPr lang="ar-IQ" sz="2000" dirty="0" smtClean="0"/>
                        <a:t>احاطة الباحثين </a:t>
                      </a:r>
                      <a:r>
                        <a:rPr lang="ar-IQ" sz="2000" dirty="0" err="1" smtClean="0"/>
                        <a:t>بالاعمال</a:t>
                      </a:r>
                      <a:r>
                        <a:rPr lang="ar-IQ" sz="2000" dirty="0" smtClean="0"/>
                        <a:t> </a:t>
                      </a:r>
                      <a:r>
                        <a:rPr lang="ar-IQ" sz="2000" dirty="0" err="1" smtClean="0"/>
                        <a:t>المرتقبة .</a:t>
                      </a:r>
                      <a:endParaRPr lang="ar-IQ" sz="2000" dirty="0"/>
                    </a:p>
                  </a:txBody>
                  <a:tcPr/>
                </a:tc>
                <a:extLst>
                  <a:ext uri="{0D108BD9-81ED-4DB2-BD59-A6C34878D82A}">
                    <a16:rowId xmlns:a16="http://schemas.microsoft.com/office/drawing/2014/main" val="10006"/>
                  </a:ext>
                </a:extLst>
              </a:tr>
              <a:tr h="370840">
                <a:tc>
                  <a:txBody>
                    <a:bodyPr/>
                    <a:lstStyle/>
                    <a:p>
                      <a:pPr rtl="1"/>
                      <a:r>
                        <a:rPr lang="ar-IQ" sz="2000" dirty="0" smtClean="0"/>
                        <a:t>التعريف </a:t>
                      </a:r>
                      <a:r>
                        <a:rPr lang="ar-IQ" sz="2000" dirty="0" err="1" smtClean="0"/>
                        <a:t>باعمال</a:t>
                      </a:r>
                      <a:r>
                        <a:rPr lang="ar-IQ" sz="2000" dirty="0" smtClean="0"/>
                        <a:t> لم تحظ بنصيب من البث او </a:t>
                      </a:r>
                      <a:r>
                        <a:rPr lang="ar-IQ" sz="2000" dirty="0" err="1" smtClean="0"/>
                        <a:t>التكشيف</a:t>
                      </a:r>
                      <a:endParaRPr lang="ar-IQ" sz="2000" dirty="0"/>
                    </a:p>
                  </a:txBody>
                  <a:tcPr/>
                </a:tc>
                <a:extLst>
                  <a:ext uri="{0D108BD9-81ED-4DB2-BD59-A6C34878D82A}">
                    <a16:rowId xmlns:a16="http://schemas.microsoft.com/office/drawing/2014/main" val="10007"/>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dirty="0" smtClean="0"/>
                        <a:t>جمع مصادر المعلومات المتشابه</a:t>
                      </a:r>
                      <a:r>
                        <a:rPr lang="ar-IQ" sz="2000" baseline="0" dirty="0" smtClean="0"/>
                        <a:t> بمكان واحد مما يسهل على الباحثين الوصول اليها.</a:t>
                      </a:r>
                      <a:endParaRPr lang="ar-IQ" sz="2000" dirty="0" smtClean="0"/>
                    </a:p>
                  </a:txBody>
                  <a:tcPr/>
                </a:tc>
                <a:extLst>
                  <a:ext uri="{0D108BD9-81ED-4DB2-BD59-A6C34878D82A}">
                    <a16:rowId xmlns:a16="http://schemas.microsoft.com/office/drawing/2014/main" val="10008"/>
                  </a:ext>
                </a:extLst>
              </a:tr>
              <a:tr h="370840">
                <a:tc>
                  <a:txBody>
                    <a:bodyPr/>
                    <a:lstStyle/>
                    <a:p>
                      <a:pPr rtl="1"/>
                      <a:r>
                        <a:rPr lang="ar-IQ" sz="2000" dirty="0" smtClean="0"/>
                        <a:t>التعريف بالمطبوعات </a:t>
                      </a:r>
                      <a:r>
                        <a:rPr lang="ar-IQ" sz="2000" dirty="0" err="1" smtClean="0"/>
                        <a:t>الاصلية .</a:t>
                      </a:r>
                      <a:endParaRPr lang="ar-IQ" sz="2000" dirty="0"/>
                    </a:p>
                  </a:txBody>
                  <a:tcPr/>
                </a:tc>
                <a:extLst>
                  <a:ext uri="{0D108BD9-81ED-4DB2-BD59-A6C34878D82A}">
                    <a16:rowId xmlns:a16="http://schemas.microsoft.com/office/drawing/2014/main" val="10009"/>
                  </a:ext>
                </a:extLst>
              </a:tr>
              <a:tr h="370840">
                <a:tc>
                  <a:txBody>
                    <a:bodyPr/>
                    <a:lstStyle/>
                    <a:p>
                      <a:pPr rtl="1"/>
                      <a:r>
                        <a:rPr lang="ar-IQ" sz="2000" dirty="0" smtClean="0"/>
                        <a:t>استخدامها في مجال الدراسات </a:t>
                      </a:r>
                      <a:r>
                        <a:rPr lang="ar-IQ" sz="2000" dirty="0" err="1" smtClean="0"/>
                        <a:t>الببليومترية</a:t>
                      </a:r>
                      <a:r>
                        <a:rPr lang="ar-IQ" sz="2000" dirty="0" smtClean="0"/>
                        <a:t> لتحلي</a:t>
                      </a:r>
                      <a:r>
                        <a:rPr lang="ar-IQ" sz="2000" baseline="0" dirty="0" smtClean="0"/>
                        <a:t>ل النتاج </a:t>
                      </a:r>
                      <a:r>
                        <a:rPr lang="ar-IQ" sz="2000" baseline="0" dirty="0" err="1" smtClean="0"/>
                        <a:t>الفكري .</a:t>
                      </a:r>
                      <a:endParaRPr lang="ar-IQ" sz="2000" dirty="0"/>
                    </a:p>
                  </a:txBody>
                  <a:tcPr/>
                </a:tc>
                <a:extLst>
                  <a:ext uri="{0D108BD9-81ED-4DB2-BD59-A6C34878D82A}">
                    <a16:rowId xmlns:a16="http://schemas.microsoft.com/office/drawing/2014/main" val="10010"/>
                  </a:ext>
                </a:extLst>
              </a:tr>
              <a:tr h="370840">
                <a:tc>
                  <a:txBody>
                    <a:bodyPr/>
                    <a:lstStyle/>
                    <a:p>
                      <a:pPr rtl="1"/>
                      <a:r>
                        <a:rPr lang="ar-IQ" sz="2000" dirty="0" smtClean="0"/>
                        <a:t>تحسين الضبط </a:t>
                      </a:r>
                      <a:r>
                        <a:rPr lang="ar-IQ" sz="2000" dirty="0" err="1" smtClean="0"/>
                        <a:t>الببليوغرافي</a:t>
                      </a:r>
                      <a:r>
                        <a:rPr lang="ar-IQ" sz="2000" dirty="0" smtClean="0"/>
                        <a:t> </a:t>
                      </a:r>
                      <a:r>
                        <a:rPr lang="ar-IQ" sz="2000" dirty="0" err="1" smtClean="0"/>
                        <a:t>للاشارات</a:t>
                      </a:r>
                      <a:r>
                        <a:rPr lang="ar-IQ" sz="2000" dirty="0" smtClean="0"/>
                        <a:t> </a:t>
                      </a:r>
                      <a:r>
                        <a:rPr lang="ar-IQ" sz="2000" dirty="0" err="1" smtClean="0"/>
                        <a:t>الببليوغرافية</a:t>
                      </a:r>
                      <a:r>
                        <a:rPr lang="ar-IQ" sz="2000" dirty="0" smtClean="0"/>
                        <a:t> </a:t>
                      </a:r>
                      <a:r>
                        <a:rPr lang="ar-IQ" sz="2000" dirty="0" err="1" smtClean="0"/>
                        <a:t>.</a:t>
                      </a:r>
                      <a:endParaRPr lang="ar-IQ" sz="2000" dirty="0"/>
                    </a:p>
                  </a:txBody>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679</TotalTime>
  <Words>1354</Words>
  <Application>Microsoft Office PowerPoint</Application>
  <PresentationFormat>عرض على الشاشة (4:3)</PresentationFormat>
  <Paragraphs>120</Paragraphs>
  <Slides>27</Slides>
  <Notes>1</Notes>
  <HiddenSlides>0</HiddenSlides>
  <MMClips>1</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27</vt:i4>
      </vt:variant>
    </vt:vector>
  </HeadingPairs>
  <TitlesOfParts>
    <vt:vector size="36" baseType="lpstr">
      <vt:lpstr>Arial</vt:lpstr>
      <vt:lpstr>Arimo</vt:lpstr>
      <vt:lpstr>Calibri</vt:lpstr>
      <vt:lpstr>Franklin Gothic Book</vt:lpstr>
      <vt:lpstr>Perpetua</vt:lpstr>
      <vt:lpstr>Tahoma</vt:lpstr>
      <vt:lpstr>Times New Roman</vt:lpstr>
      <vt:lpstr>Wingdings 2</vt:lpstr>
      <vt:lpstr>موازنة</vt:lpstr>
      <vt:lpstr>الانتحال والسرقة في المجتمع الاكاديمي </vt:lpstr>
      <vt:lpstr>نطمح ان تخرج المحاضرة بالاتي :</vt:lpstr>
      <vt:lpstr>عرض تقديمي في PowerPoint</vt:lpstr>
      <vt:lpstr>البحث العلمي : </vt:lpstr>
      <vt:lpstr>الامانة العلمية :</vt:lpstr>
      <vt:lpstr>عرض تقديمي في PowerPoint</vt:lpstr>
      <vt:lpstr>الملكية الفكرية : </vt:lpstr>
      <vt:lpstr>الاستشهاد  الببليوغرافي او الاشارة الببليوغرافية </vt:lpstr>
      <vt:lpstr>اسباب استخدام الاشارة الببليوغرافية</vt:lpstr>
      <vt:lpstr>فكرة الاستشهاد  : Citation : </vt:lpstr>
      <vt:lpstr>الاقتباس :Quoting </vt:lpstr>
      <vt:lpstr>انواع الاقتباس :</vt:lpstr>
      <vt:lpstr>ثانيا :الاقتباس غير المباشر :</vt:lpstr>
      <vt:lpstr>شروط يجب مراعاته في الاقتباس الغير مباشر : </vt:lpstr>
      <vt:lpstr>متى تقتبس وتعيد الصياغه وتوجز</vt:lpstr>
      <vt:lpstr>الانتحال او السرقة العلمية</vt:lpstr>
      <vt:lpstr>بعض الامثلة الشائعة للسرقة العلمية من أهمها: </vt:lpstr>
      <vt:lpstr>عرض تقديمي في PowerPoint</vt:lpstr>
      <vt:lpstr>لماذ الاهتمام بالسرقة العلمية</vt:lpstr>
      <vt:lpstr>اشكال الانتحال العلمي </vt:lpstr>
      <vt:lpstr>الانتحال العلمي الذاتي : والذي يحدث عندما يقوم شخص ما بتقديم عمل سابق له على انه عمل جديد به ، او يخلط اجزاء من عمل سابق له في عمل حالي دون الاشارة الى ذلك </vt:lpstr>
      <vt:lpstr>الانتحال العلمي العرضي : </vt:lpstr>
      <vt:lpstr>انواع الانتحال العلمي </vt:lpstr>
      <vt:lpstr>دوافع اتجاه الباحثين للانتحال العلمي :</vt:lpstr>
      <vt:lpstr>عرض تقديمي في PowerPoint</vt:lpstr>
      <vt:lpstr>طرق تجنب الانتحال والسرقات العلمية </vt:lpstr>
      <vt:lpstr>شكرا لاصغاؤكم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dc:creator>
  <cp:lastModifiedBy>salam81 alezy</cp:lastModifiedBy>
  <cp:revision>55</cp:revision>
  <dcterms:created xsi:type="dcterms:W3CDTF">2017-02-18T13:21:29Z</dcterms:created>
  <dcterms:modified xsi:type="dcterms:W3CDTF">2017-04-25T22:55:08Z</dcterms:modified>
</cp:coreProperties>
</file>